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6" r:id="rId1"/>
  </p:sldMasterIdLst>
  <p:notesMasterIdLst>
    <p:notesMasterId r:id="rId26"/>
  </p:notesMasterIdLst>
  <p:sldIdLst>
    <p:sldId id="444" r:id="rId2"/>
    <p:sldId id="446" r:id="rId3"/>
    <p:sldId id="449" r:id="rId4"/>
    <p:sldId id="473" r:id="rId5"/>
    <p:sldId id="451" r:id="rId6"/>
    <p:sldId id="458" r:id="rId7"/>
    <p:sldId id="459" r:id="rId8"/>
    <p:sldId id="460" r:id="rId9"/>
    <p:sldId id="478" r:id="rId10"/>
    <p:sldId id="461" r:id="rId11"/>
    <p:sldId id="462" r:id="rId12"/>
    <p:sldId id="472" r:id="rId13"/>
    <p:sldId id="463" r:id="rId14"/>
    <p:sldId id="465" r:id="rId15"/>
    <p:sldId id="466" r:id="rId16"/>
    <p:sldId id="467" r:id="rId17"/>
    <p:sldId id="468" r:id="rId18"/>
    <p:sldId id="470" r:id="rId19"/>
    <p:sldId id="474" r:id="rId20"/>
    <p:sldId id="471" r:id="rId21"/>
    <p:sldId id="475" r:id="rId22"/>
    <p:sldId id="476" r:id="rId23"/>
    <p:sldId id="477" r:id="rId24"/>
    <p:sldId id="448"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DED6"/>
    <a:srgbClr val="E2DE7F"/>
    <a:srgbClr val="A2958E"/>
    <a:srgbClr val="000000"/>
    <a:srgbClr val="DB002E"/>
    <a:srgbClr val="4BC8B6"/>
    <a:srgbClr val="DDEDFB"/>
    <a:srgbClr val="00124C"/>
    <a:srgbClr val="C0B9B4"/>
    <a:srgbClr val="BDF4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89" autoAdjust="0"/>
    <p:restoredTop sz="94704" autoAdjust="0"/>
  </p:normalViewPr>
  <p:slideViewPr>
    <p:cSldViewPr snapToGrid="0">
      <p:cViewPr varScale="1">
        <p:scale>
          <a:sx n="70" d="100"/>
          <a:sy n="70" d="100"/>
        </p:scale>
        <p:origin x="-384" y="-102"/>
      </p:cViewPr>
      <p:guideLst>
        <p:guide orient="horz" pos="2160"/>
        <p:guide orient="horz" pos="351"/>
        <p:guide orient="horz" pos="3948"/>
        <p:guide pos="2880"/>
        <p:guide pos="343"/>
        <p:guide pos="5412"/>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Arial" pitchFamily="34" charset="0"/>
                <a:cs typeface="+mn-cs"/>
              </a:defRPr>
            </a:lvl1pPr>
          </a:lstStyle>
          <a:p>
            <a:pPr>
              <a:defRPr/>
            </a:pPr>
            <a:endParaRPr lang="en-ZW"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Arial" pitchFamily="34" charset="0"/>
                <a:cs typeface="+mn-cs"/>
              </a:defRPr>
            </a:lvl1pPr>
          </a:lstStyle>
          <a:p>
            <a:pPr>
              <a:defRPr/>
            </a:pPr>
            <a:fld id="{C5890D01-F88E-40F8-A355-61899DC62009}" type="datetimeFigureOut">
              <a:rPr lang="en-US" smtClean="0"/>
              <a:pPr>
                <a:defRPr/>
              </a:pPr>
              <a:t>11/9/2012</a:t>
            </a:fld>
            <a:endParaRPr lang="en-ZW"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ZW"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Arial" pitchFamily="34" charset="0"/>
                <a:cs typeface="+mn-cs"/>
              </a:defRPr>
            </a:lvl1pPr>
          </a:lstStyle>
          <a:p>
            <a:pPr>
              <a:defRPr/>
            </a:pPr>
            <a:endParaRPr lang="en-ZW"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Arial" pitchFamily="34" charset="0"/>
                <a:cs typeface="+mn-cs"/>
              </a:defRPr>
            </a:lvl1pPr>
          </a:lstStyle>
          <a:p>
            <a:pPr>
              <a:defRPr/>
            </a:pPr>
            <a:fld id="{0F152F2B-B109-4231-AA4A-B020D986DCB0}" type="slidenum">
              <a:rPr lang="en-ZW" smtClean="0"/>
              <a:pPr>
                <a:defRPr/>
              </a:pPr>
              <a:t>‹#›</a:t>
            </a:fld>
            <a:endParaRPr lang="en-ZW" dirty="0"/>
          </a:p>
        </p:txBody>
      </p:sp>
    </p:spTree>
    <p:extLst>
      <p:ext uri="{BB962C8B-B14F-4D97-AF65-F5344CB8AC3E}">
        <p14:creationId xmlns="" xmlns:p14="http://schemas.microsoft.com/office/powerpoint/2010/main" val="3133025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Arial" charset="0"/>
      </a:defRPr>
    </a:lvl1pPr>
    <a:lvl2pPr marL="457200" algn="l" rtl="0" fontAlgn="base">
      <a:spcBef>
        <a:spcPct val="30000"/>
      </a:spcBef>
      <a:spcAft>
        <a:spcPct val="0"/>
      </a:spcAft>
      <a:defRPr sz="1200" kern="1200">
        <a:solidFill>
          <a:schemeClr val="tx1"/>
        </a:solidFill>
        <a:latin typeface="Arial" pitchFamily="34" charset="0"/>
        <a:ea typeface="+mn-ea"/>
        <a:cs typeface="Arial" charset="0"/>
      </a:defRPr>
    </a:lvl2pPr>
    <a:lvl3pPr marL="914400" algn="l" rtl="0" fontAlgn="base">
      <a:spcBef>
        <a:spcPct val="30000"/>
      </a:spcBef>
      <a:spcAft>
        <a:spcPct val="0"/>
      </a:spcAft>
      <a:defRPr sz="1200" kern="1200">
        <a:solidFill>
          <a:schemeClr val="tx1"/>
        </a:solidFill>
        <a:latin typeface="Arial" pitchFamily="34" charset="0"/>
        <a:ea typeface="+mn-ea"/>
        <a:cs typeface="Arial" charset="0"/>
      </a:defRPr>
    </a:lvl3pPr>
    <a:lvl4pPr marL="1371600" algn="l" rtl="0" fontAlgn="base">
      <a:spcBef>
        <a:spcPct val="30000"/>
      </a:spcBef>
      <a:spcAft>
        <a:spcPct val="0"/>
      </a:spcAft>
      <a:defRPr sz="1200" kern="1200">
        <a:solidFill>
          <a:schemeClr val="tx1"/>
        </a:solidFill>
        <a:latin typeface="Arial" pitchFamily="34" charset="0"/>
        <a:ea typeface="+mn-ea"/>
        <a:cs typeface="Arial" charset="0"/>
      </a:defRPr>
    </a:lvl4pPr>
    <a:lvl5pPr marL="1828800" algn="l" rtl="0" fontAlgn="base">
      <a:spcBef>
        <a:spcPct val="30000"/>
      </a:spcBef>
      <a:spcAft>
        <a:spcPct val="0"/>
      </a:spcAft>
      <a:defRPr sz="1200" kern="1200">
        <a:solidFill>
          <a:schemeClr val="tx1"/>
        </a:solidFill>
        <a:latin typeface="Arial"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ZA" dirty="0" smtClean="0"/>
              <a:t>Slide</a:t>
            </a:r>
            <a:r>
              <a:rPr lang="en-ZA" baseline="0" dirty="0" smtClean="0"/>
              <a:t> Divider</a:t>
            </a:r>
            <a:endParaRPr lang="en-ZA" dirty="0"/>
          </a:p>
        </p:txBody>
      </p:sp>
      <p:sp>
        <p:nvSpPr>
          <p:cNvPr id="4" name="Slide Number Placeholder 3"/>
          <p:cNvSpPr>
            <a:spLocks noGrp="1"/>
          </p:cNvSpPr>
          <p:nvPr>
            <p:ph type="sldNum" sz="quarter" idx="10"/>
          </p:nvPr>
        </p:nvSpPr>
        <p:spPr/>
        <p:txBody>
          <a:bodyPr/>
          <a:lstStyle/>
          <a:p>
            <a:pPr>
              <a:defRPr/>
            </a:pPr>
            <a:fld id="{0F152F2B-B109-4231-AA4A-B020D986DCB0}" type="slidenum">
              <a:rPr lang="en-ZW" smtClean="0"/>
              <a:pPr>
                <a:defRPr/>
              </a:pPr>
              <a:t>2</a:t>
            </a:fld>
            <a:endParaRPr lang="en-ZW"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Main Title">
    <p:bg bwMode="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Rectangle 2"/>
          <p:cNvSpPr>
            <a:spLocks noGrp="1" noChangeArrowheads="1"/>
          </p:cNvSpPr>
          <p:nvPr>
            <p:ph type="title" hasCustomPrompt="1"/>
          </p:nvPr>
        </p:nvSpPr>
        <p:spPr bwMode="auto">
          <a:xfrm>
            <a:off x="1423148" y="1821124"/>
            <a:ext cx="4846024" cy="610827"/>
          </a:xfrm>
          <a:prstGeom prst="rect">
            <a:avLst/>
          </a:prstGeom>
          <a:noFill/>
          <a:ln w="9525">
            <a:noFill/>
            <a:miter lim="800000"/>
            <a:headEnd/>
            <a:tailEnd/>
          </a:ln>
          <a:effectLst/>
        </p:spPr>
        <p:txBody>
          <a:bodyPr vert="horz" wrap="square" lIns="0" tIns="0" rIns="0" bIns="0" numCol="1" anchor="b" anchorCtr="0" compatLnSpc="1">
            <a:prstTxWarp prst="textNoShape">
              <a:avLst/>
            </a:prstTxWarp>
            <a:noAutofit/>
          </a:bodyPr>
          <a:lstStyle>
            <a:lvl1pPr algn="r">
              <a:defRPr sz="2500">
                <a:solidFill>
                  <a:schemeClr val="bg1"/>
                </a:solidFill>
              </a:defRPr>
            </a:lvl1pPr>
          </a:lstStyle>
          <a:p>
            <a:pPr lvl="0"/>
            <a:r>
              <a:rPr lang="en-US" dirty="0" smtClean="0"/>
              <a:t>Click to insert title</a:t>
            </a:r>
          </a:p>
        </p:txBody>
      </p:sp>
      <p:sp>
        <p:nvSpPr>
          <p:cNvPr id="8" name="Text Placeholder 2"/>
          <p:cNvSpPr>
            <a:spLocks noGrp="1"/>
          </p:cNvSpPr>
          <p:nvPr>
            <p:ph idx="1"/>
          </p:nvPr>
        </p:nvSpPr>
        <p:spPr>
          <a:xfrm>
            <a:off x="1423147" y="2448029"/>
            <a:ext cx="4861884" cy="377454"/>
          </a:xfrm>
          <a:prstGeom prst="rect">
            <a:avLst/>
          </a:prstGeom>
        </p:spPr>
        <p:txBody>
          <a:bodyPr vert="horz" lIns="0" tIns="0" rIns="0" bIns="0" rtlCol="0">
            <a:normAutofit/>
          </a:bodyPr>
          <a:lstStyle>
            <a:lvl1pPr marL="0" indent="0" algn="r">
              <a:buNone/>
              <a:defRPr sz="2000">
                <a:solidFill>
                  <a:schemeClr val="bg1"/>
                </a:solidFill>
              </a:defRPr>
            </a:lvl1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ause Page">
    <p:bg bwMode="lt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1" hasCustomPrompt="1"/>
          </p:nvPr>
        </p:nvSpPr>
        <p:spPr>
          <a:xfrm>
            <a:off x="1022349" y="2075039"/>
            <a:ext cx="5284719" cy="342910"/>
          </a:xfrm>
        </p:spPr>
        <p:txBody>
          <a:bodyPr>
            <a:noAutofit/>
          </a:bodyPr>
          <a:lstStyle>
            <a:lvl1pPr marL="0" indent="0" algn="r">
              <a:buNone/>
              <a:defRPr sz="2500" b="0" baseline="0">
                <a:solidFill>
                  <a:schemeClr val="accent1"/>
                </a:solidFill>
              </a:defRPr>
            </a:lvl1pPr>
          </a:lstStyle>
          <a:p>
            <a:pPr lvl="0"/>
            <a:r>
              <a:rPr lang="en-US" dirty="0" smtClean="0"/>
              <a:t>Pause page, can be used in the middle of the presentation to highlight a topic or a “quote” </a:t>
            </a:r>
            <a:endParaRPr lang="en-GB" dirty="0"/>
          </a:p>
        </p:txBody>
      </p:sp>
    </p:spTree>
    <p:extLst>
      <p:ext uri="{BB962C8B-B14F-4D97-AF65-F5344CB8AC3E}">
        <p14:creationId xmlns="" xmlns:p14="http://schemas.microsoft.com/office/powerpoint/2010/main" val="2677303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White">
    <p:bg bwMode="lt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2" name="Text Placeholder 11"/>
          <p:cNvSpPr>
            <a:spLocks noGrp="1"/>
          </p:cNvSpPr>
          <p:nvPr>
            <p:ph type="body" sz="quarter" idx="10" hasCustomPrompt="1"/>
          </p:nvPr>
        </p:nvSpPr>
        <p:spPr>
          <a:xfrm>
            <a:off x="722962" y="2702829"/>
            <a:ext cx="5400000" cy="377900"/>
          </a:xfrm>
          <a:prstGeom prst="rect">
            <a:avLst/>
          </a:prstGeom>
        </p:spPr>
        <p:txBody>
          <a:bodyPr lIns="0" tIns="0" rIns="0" bIns="0">
            <a:noAutofit/>
          </a:bodyPr>
          <a:lstStyle>
            <a:lvl1pPr marL="0" indent="0">
              <a:lnSpc>
                <a:spcPct val="150000"/>
              </a:lnSpc>
              <a:buFont typeface="Arial" pitchFamily="34" charset="0"/>
              <a:buNone/>
              <a:defRPr sz="2200" cap="none" baseline="0">
                <a:solidFill>
                  <a:schemeClr val="accent1"/>
                </a:solidFill>
                <a:latin typeface="Arial" pitchFamily="34" charset="0"/>
              </a:defRPr>
            </a:lvl1pPr>
            <a:lvl2pPr marL="341313" indent="-169863">
              <a:buSzPct val="100000"/>
              <a:buFont typeface="Arial" pitchFamily="34" charset="0"/>
              <a:buChar char="−"/>
              <a:defRPr sz="1800">
                <a:solidFill>
                  <a:schemeClr val="tx1">
                    <a:lumMod val="85000"/>
                    <a:lumOff val="15000"/>
                  </a:schemeClr>
                </a:solidFill>
                <a:latin typeface="Arial" pitchFamily="34" charset="0"/>
              </a:defRPr>
            </a:lvl2pPr>
            <a:lvl3pPr marL="854075" indent="-222250">
              <a:buSzPct val="100000"/>
              <a:buFont typeface="Wingdings" pitchFamily="2" charset="2"/>
              <a:buChar char="§"/>
              <a:defRPr sz="3000">
                <a:solidFill>
                  <a:schemeClr val="bg1"/>
                </a:solidFill>
              </a:defRPr>
            </a:lvl3pPr>
            <a:lvl4pPr marL="1087438" indent="-233363">
              <a:buSzPct val="80000"/>
              <a:buFont typeface="Arial" pitchFamily="34" charset="0"/>
              <a:buChar char="•"/>
              <a:defRPr sz="3000">
                <a:solidFill>
                  <a:schemeClr val="bg1"/>
                </a:solidFill>
              </a:defRPr>
            </a:lvl4pPr>
            <a:lvl5pPr marL="1316038" indent="-230188">
              <a:buSzPct val="80000"/>
              <a:buFont typeface="Arial" pitchFamily="34" charset="0"/>
              <a:buChar char="−"/>
              <a:defRPr sz="3000">
                <a:solidFill>
                  <a:schemeClr val="bg1"/>
                </a:solidFill>
              </a:defRPr>
            </a:lvl5pPr>
          </a:lstStyle>
          <a:p>
            <a:pPr lvl="0"/>
            <a:r>
              <a:rPr lang="en-US" dirty="0" smtClean="0"/>
              <a:t>Click to insert section title</a:t>
            </a:r>
            <a:endParaRPr lang="en-US" dirty="0"/>
          </a:p>
        </p:txBody>
      </p:sp>
      <p:sp>
        <p:nvSpPr>
          <p:cNvPr id="8" name="Text Placeholder 7"/>
          <p:cNvSpPr>
            <a:spLocks noGrp="1"/>
          </p:cNvSpPr>
          <p:nvPr>
            <p:ph type="body" sz="quarter" idx="11" hasCustomPrompt="1"/>
          </p:nvPr>
        </p:nvSpPr>
        <p:spPr>
          <a:xfrm>
            <a:off x="722962" y="3155131"/>
            <a:ext cx="5400000" cy="342910"/>
          </a:xfrm>
        </p:spPr>
        <p:txBody>
          <a:bodyPr>
            <a:normAutofit/>
          </a:bodyPr>
          <a:lstStyle>
            <a:lvl1pPr marL="0" indent="0">
              <a:buNone/>
              <a:defRPr sz="1500" b="0">
                <a:solidFill>
                  <a:schemeClr val="accent1"/>
                </a:solidFill>
              </a:defRPr>
            </a:lvl1pPr>
          </a:lstStyle>
          <a:p>
            <a:pPr lvl="0"/>
            <a:r>
              <a:rPr lang="en-US" dirty="0" smtClean="0"/>
              <a:t>Click to inset sub title</a:t>
            </a:r>
            <a:endParaRPr lang="en-GB" dirty="0"/>
          </a:p>
        </p:txBody>
      </p:sp>
    </p:spTree>
    <p:extLst>
      <p:ext uri="{BB962C8B-B14F-4D97-AF65-F5344CB8AC3E}">
        <p14:creationId xmlns="" xmlns:p14="http://schemas.microsoft.com/office/powerpoint/2010/main" val="1949048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hank you/Questions">
    <p:bg bwMode="lt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2" name="Text Placeholder 11"/>
          <p:cNvSpPr>
            <a:spLocks noGrp="1"/>
          </p:cNvSpPr>
          <p:nvPr>
            <p:ph type="body" sz="quarter" idx="10" hasCustomPrompt="1"/>
          </p:nvPr>
        </p:nvSpPr>
        <p:spPr>
          <a:xfrm>
            <a:off x="6246186" y="3807473"/>
            <a:ext cx="2431411" cy="445408"/>
          </a:xfrm>
          <a:prstGeom prst="rect">
            <a:avLst/>
          </a:prstGeom>
        </p:spPr>
        <p:txBody>
          <a:bodyPr lIns="0" tIns="0" rIns="0" bIns="0">
            <a:normAutofit/>
          </a:bodyPr>
          <a:lstStyle>
            <a:lvl1pPr marL="0" indent="0">
              <a:lnSpc>
                <a:spcPct val="150000"/>
              </a:lnSpc>
              <a:buFont typeface="Arial" pitchFamily="34" charset="0"/>
              <a:buNone/>
              <a:defRPr sz="2000" cap="none" baseline="0">
                <a:solidFill>
                  <a:schemeClr val="bg1"/>
                </a:solidFill>
                <a:latin typeface="Arial" pitchFamily="34" charset="0"/>
              </a:defRPr>
            </a:lvl1pPr>
            <a:lvl2pPr marL="341313" indent="-169863">
              <a:buSzPct val="100000"/>
              <a:buFont typeface="Arial" pitchFamily="34" charset="0"/>
              <a:buChar char="−"/>
              <a:defRPr sz="1800">
                <a:solidFill>
                  <a:schemeClr val="tx1">
                    <a:lumMod val="85000"/>
                    <a:lumOff val="15000"/>
                  </a:schemeClr>
                </a:solidFill>
                <a:latin typeface="Arial" pitchFamily="34" charset="0"/>
              </a:defRPr>
            </a:lvl2pPr>
            <a:lvl3pPr marL="854075" indent="-222250">
              <a:buSzPct val="100000"/>
              <a:buFont typeface="Wingdings" pitchFamily="2" charset="2"/>
              <a:buChar char="§"/>
              <a:defRPr sz="3000">
                <a:solidFill>
                  <a:schemeClr val="bg1"/>
                </a:solidFill>
              </a:defRPr>
            </a:lvl3pPr>
            <a:lvl4pPr marL="1087438" indent="-233363">
              <a:buSzPct val="80000"/>
              <a:buFont typeface="Arial" pitchFamily="34" charset="0"/>
              <a:buChar char="•"/>
              <a:defRPr sz="3000">
                <a:solidFill>
                  <a:schemeClr val="bg1"/>
                </a:solidFill>
              </a:defRPr>
            </a:lvl4pPr>
            <a:lvl5pPr marL="1316038" indent="-230188">
              <a:buSzPct val="80000"/>
              <a:buFont typeface="Arial" pitchFamily="34" charset="0"/>
              <a:buChar char="−"/>
              <a:defRPr sz="3000">
                <a:solidFill>
                  <a:schemeClr val="bg1"/>
                </a:solidFill>
              </a:defRPr>
            </a:lvl5pPr>
          </a:lstStyle>
          <a:p>
            <a:pPr lvl="0"/>
            <a:r>
              <a:rPr lang="en-US" dirty="0" smtClean="0"/>
              <a:t>Insert (thank you or questions)</a:t>
            </a:r>
            <a:endParaRPr lang="en-US" dirty="0"/>
          </a:p>
        </p:txBody>
      </p:sp>
    </p:spTree>
    <p:extLst>
      <p:ext uri="{BB962C8B-B14F-4D97-AF65-F5344CB8AC3E}">
        <p14:creationId xmlns="" xmlns:p14="http://schemas.microsoft.com/office/powerpoint/2010/main" val="39435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with sub heading and source">
    <p:bg>
      <p:bgPr>
        <a:solidFill>
          <a:schemeClr val="bg1"/>
        </a:soli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716422" y="465554"/>
            <a:ext cx="7727969" cy="533911"/>
          </a:xfrm>
          <a:prstGeom prst="rect">
            <a:avLst/>
          </a:prstGeom>
        </p:spPr>
        <p:txBody>
          <a:bodyPr vert="horz" wrap="square" lIns="0" tIns="0" rIns="0" bIns="0" rtlCol="0" anchor="b" anchorCtr="0">
            <a:noAutofit/>
          </a:bodyPr>
          <a:lstStyle>
            <a:lvl1pPr>
              <a:defRPr lang="en-US" dirty="0"/>
            </a:lvl1pPr>
          </a:lstStyle>
          <a:p>
            <a:pPr lvl="0"/>
            <a:r>
              <a:rPr lang="en-US" dirty="0" smtClean="0"/>
              <a:t>Click to insert slide title</a:t>
            </a:r>
            <a:endParaRPr lang="en-US" dirty="0"/>
          </a:p>
        </p:txBody>
      </p:sp>
      <p:sp>
        <p:nvSpPr>
          <p:cNvPr id="12" name="Text Placeholder 16"/>
          <p:cNvSpPr>
            <a:spLocks noGrp="1"/>
          </p:cNvSpPr>
          <p:nvPr>
            <p:ph type="body" sz="quarter" idx="12" hasCustomPrompt="1"/>
          </p:nvPr>
        </p:nvSpPr>
        <p:spPr>
          <a:xfrm>
            <a:off x="716422" y="1569302"/>
            <a:ext cx="7727969" cy="4015290"/>
          </a:xfrm>
          <a:prstGeom prst="rect">
            <a:avLst/>
          </a:prstGeom>
        </p:spPr>
        <p:txBody>
          <a:bodyPr vert="horz" lIns="0" tIns="0" rIns="0" bIns="0" rtlCol="0">
            <a:normAutofit/>
          </a:bodyPr>
          <a:lstStyle>
            <a:lvl1pPr>
              <a:defRPr lang="en-US" dirty="0" smtClean="0"/>
            </a:lvl1pPr>
            <a:lvl2pPr>
              <a:defRPr lang="en-US" dirty="0" smtClean="0"/>
            </a:lvl2pPr>
            <a:lvl3pPr>
              <a:defRPr lang="en-US" dirty="0" smtClean="0"/>
            </a:lvl3pPr>
            <a:lvl4pPr>
              <a:defRPr lang="en-US" dirty="0"/>
            </a:lvl4pPr>
          </a:lstStyle>
          <a:p>
            <a:pPr marL="150813" lvl="0" indent="-150813"/>
            <a:r>
              <a:rPr lang="en-US" dirty="0" smtClean="0"/>
              <a:t>Bullet level one</a:t>
            </a:r>
          </a:p>
          <a:p>
            <a:pPr marL="312738" lvl="1" indent="-155575">
              <a:buSzPct val="100000"/>
              <a:buChar char="−"/>
            </a:pPr>
            <a:r>
              <a:rPr lang="en-US" dirty="0" smtClean="0"/>
              <a:t>Bullet level two</a:t>
            </a:r>
          </a:p>
          <a:p>
            <a:pPr marL="482600" lvl="2" indent="-157163"/>
            <a:r>
              <a:rPr lang="en-US" dirty="0" smtClean="0"/>
              <a:t>Bullet level three</a:t>
            </a:r>
          </a:p>
          <a:p>
            <a:pPr marL="631825" lvl="3" indent="-149225">
              <a:buSzPct val="80000"/>
            </a:pPr>
            <a:r>
              <a:rPr lang="en-US" dirty="0" smtClean="0"/>
              <a:t>Bullet level four</a:t>
            </a:r>
            <a:endParaRPr lang="en-US" dirty="0"/>
          </a:p>
        </p:txBody>
      </p:sp>
      <p:sp>
        <p:nvSpPr>
          <p:cNvPr id="18" name="Text Placeholder 17"/>
          <p:cNvSpPr>
            <a:spLocks noGrp="1"/>
          </p:cNvSpPr>
          <p:nvPr>
            <p:ph type="body" sz="quarter" idx="15" hasCustomPrompt="1"/>
          </p:nvPr>
        </p:nvSpPr>
        <p:spPr>
          <a:xfrm>
            <a:off x="1201927" y="5728745"/>
            <a:ext cx="5834127" cy="153888"/>
          </a:xfrm>
          <a:prstGeom prst="rect">
            <a:avLst/>
          </a:prstGeom>
        </p:spPr>
        <p:txBody>
          <a:bodyPr wrap="square" lIns="0" tIns="0" rIns="0" bIns="0">
            <a:spAutoFit/>
          </a:bodyPr>
          <a:lstStyle>
            <a:lvl1pPr marL="0" indent="0">
              <a:buNone/>
              <a:defRPr sz="1000" baseline="0">
                <a:solidFill>
                  <a:schemeClr val="accent3"/>
                </a:solidFill>
                <a:latin typeface="Arial" pitchFamily="34" charset="0"/>
              </a:defRPr>
            </a:lvl1pPr>
            <a:lvl2pPr>
              <a:defRPr sz="1000">
                <a:solidFill>
                  <a:schemeClr val="tx1"/>
                </a:solidFill>
              </a:defRPr>
            </a:lvl2pPr>
            <a:lvl3pPr>
              <a:defRPr sz="1000">
                <a:solidFill>
                  <a:schemeClr val="tx1"/>
                </a:solidFill>
              </a:defRPr>
            </a:lvl3pPr>
            <a:lvl4pPr>
              <a:defRPr sz="1000">
                <a:solidFill>
                  <a:schemeClr val="tx1"/>
                </a:solidFill>
              </a:defRPr>
            </a:lvl4pPr>
            <a:lvl5pPr>
              <a:defRPr sz="1000">
                <a:solidFill>
                  <a:schemeClr val="tx1"/>
                </a:solidFill>
              </a:defRPr>
            </a:lvl5pPr>
          </a:lstStyle>
          <a:p>
            <a:pPr lvl="0"/>
            <a:r>
              <a:rPr lang="en-US" dirty="0" smtClean="0"/>
              <a:t>Click to insert source / footnote</a:t>
            </a:r>
            <a:endParaRPr lang="en-US" dirty="0"/>
          </a:p>
        </p:txBody>
      </p:sp>
      <p:sp>
        <p:nvSpPr>
          <p:cNvPr id="19" name="Text Placeholder 17"/>
          <p:cNvSpPr>
            <a:spLocks noGrp="1"/>
          </p:cNvSpPr>
          <p:nvPr>
            <p:ph type="body" sz="quarter" idx="16" hasCustomPrompt="1"/>
          </p:nvPr>
        </p:nvSpPr>
        <p:spPr>
          <a:xfrm>
            <a:off x="716422" y="5728745"/>
            <a:ext cx="435079" cy="153888"/>
          </a:xfrm>
          <a:prstGeom prst="rect">
            <a:avLst/>
          </a:prstGeom>
        </p:spPr>
        <p:txBody>
          <a:bodyPr wrap="square" lIns="0" tIns="0" rIns="0" bIns="0">
            <a:spAutoFit/>
          </a:bodyPr>
          <a:lstStyle>
            <a:lvl1pPr marL="0" indent="0">
              <a:buNone/>
              <a:defRPr sz="1000" baseline="0">
                <a:solidFill>
                  <a:schemeClr val="accent3"/>
                </a:solidFill>
                <a:latin typeface="Arial" pitchFamily="34" charset="0"/>
              </a:defRPr>
            </a:lvl1pPr>
            <a:lvl2pPr>
              <a:defRPr sz="1000">
                <a:solidFill>
                  <a:schemeClr val="tx1"/>
                </a:solidFill>
              </a:defRPr>
            </a:lvl2pPr>
            <a:lvl3pPr>
              <a:defRPr sz="1000">
                <a:solidFill>
                  <a:schemeClr val="tx1"/>
                </a:solidFill>
              </a:defRPr>
            </a:lvl3pPr>
            <a:lvl4pPr>
              <a:defRPr sz="1000">
                <a:solidFill>
                  <a:schemeClr val="tx1"/>
                </a:solidFill>
              </a:defRPr>
            </a:lvl4pPr>
            <a:lvl5pPr>
              <a:defRPr sz="1000">
                <a:solidFill>
                  <a:schemeClr val="tx1"/>
                </a:solidFill>
              </a:defRPr>
            </a:lvl5pPr>
          </a:lstStyle>
          <a:p>
            <a:pPr lvl="0"/>
            <a:r>
              <a:rPr lang="en-US" dirty="0" smtClean="0"/>
              <a:t>Source:</a:t>
            </a:r>
            <a:endParaRPr lang="en-US" dirty="0"/>
          </a:p>
        </p:txBody>
      </p:sp>
      <p:sp>
        <p:nvSpPr>
          <p:cNvPr id="3" name="Text Placeholder 2"/>
          <p:cNvSpPr>
            <a:spLocks noGrp="1"/>
          </p:cNvSpPr>
          <p:nvPr>
            <p:ph type="body" sz="quarter" idx="17" hasCustomPrompt="1"/>
          </p:nvPr>
        </p:nvSpPr>
        <p:spPr>
          <a:xfrm>
            <a:off x="716422" y="1025153"/>
            <a:ext cx="7729200" cy="374650"/>
          </a:xfrm>
        </p:spPr>
        <p:txBody>
          <a:bodyPr>
            <a:normAutofit/>
          </a:bodyPr>
          <a:lstStyle>
            <a:lvl1pPr marL="0" indent="0">
              <a:buNone/>
              <a:defRPr sz="1500"/>
            </a:lvl1pPr>
          </a:lstStyle>
          <a:p>
            <a:pPr lvl="0"/>
            <a:r>
              <a:rPr lang="en-US" dirty="0" smtClean="0"/>
              <a:t>Click to insert sub heading</a:t>
            </a:r>
            <a:endParaRPr lang="en-GB" dirty="0"/>
          </a:p>
        </p:txBody>
      </p:sp>
      <p:sp>
        <p:nvSpPr>
          <p:cNvPr id="16" name="Slide Number Placeholder 4"/>
          <p:cNvSpPr>
            <a:spLocks noGrp="1"/>
          </p:cNvSpPr>
          <p:nvPr>
            <p:ph type="sldNum" sz="quarter" idx="4"/>
          </p:nvPr>
        </p:nvSpPr>
        <p:spPr>
          <a:xfrm>
            <a:off x="715160" y="6309762"/>
            <a:ext cx="455113" cy="232993"/>
          </a:xfrm>
          <a:prstGeom prst="rect">
            <a:avLst/>
          </a:prstGeom>
        </p:spPr>
        <p:txBody>
          <a:bodyPr vert="horz" lIns="0" tIns="0" rIns="0" bIns="0" rtlCol="0" anchor="ctr"/>
          <a:lstStyle>
            <a:lvl1pPr algn="l">
              <a:defRPr lang="en-GB" sz="900" b="0" kern="1200" cap="all" baseline="0" smtClean="0">
                <a:solidFill>
                  <a:schemeClr val="accent1"/>
                </a:solidFill>
                <a:latin typeface="Arial" pitchFamily="34" charset="0"/>
                <a:ea typeface="+mn-ea"/>
                <a:cs typeface="Arial" charset="0"/>
              </a:defRPr>
            </a:lvl1pPr>
          </a:lstStyle>
          <a:p>
            <a:fld id="{3CEA8E26-2D26-4E64-B9ED-9513548B4A39}" type="slidenum">
              <a:rPr lang="en-GB" smtClean="0"/>
              <a:pPr/>
              <a:t>‹#›</a:t>
            </a:fld>
            <a:endParaRPr lang="en-GB"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lain text slide">
    <p:bg>
      <p:bgPr>
        <a:solidFill>
          <a:schemeClr val="bg1"/>
        </a:soli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716422" y="465554"/>
            <a:ext cx="7727969" cy="533911"/>
          </a:xfrm>
          <a:prstGeom prst="rect">
            <a:avLst/>
          </a:prstGeom>
        </p:spPr>
        <p:txBody>
          <a:bodyPr vert="horz" wrap="square" lIns="0" tIns="0" rIns="0" bIns="0" rtlCol="0" anchor="b" anchorCtr="0">
            <a:noAutofit/>
          </a:bodyPr>
          <a:lstStyle>
            <a:lvl1pPr>
              <a:defRPr lang="en-US" dirty="0"/>
            </a:lvl1pPr>
          </a:lstStyle>
          <a:p>
            <a:pPr lvl="0"/>
            <a:r>
              <a:rPr lang="en-US" dirty="0" smtClean="0"/>
              <a:t>Click to insert slide title</a:t>
            </a:r>
            <a:endParaRPr lang="en-US" dirty="0"/>
          </a:p>
        </p:txBody>
      </p:sp>
      <p:sp>
        <p:nvSpPr>
          <p:cNvPr id="12" name="Text Placeholder 16"/>
          <p:cNvSpPr>
            <a:spLocks noGrp="1"/>
          </p:cNvSpPr>
          <p:nvPr>
            <p:ph type="body" sz="quarter" idx="12" hasCustomPrompt="1"/>
          </p:nvPr>
        </p:nvSpPr>
        <p:spPr>
          <a:xfrm>
            <a:off x="716422" y="1282615"/>
            <a:ext cx="7727969" cy="4602683"/>
          </a:xfrm>
          <a:prstGeom prst="rect">
            <a:avLst/>
          </a:prstGeom>
        </p:spPr>
        <p:txBody>
          <a:bodyPr vert="horz" lIns="0" tIns="0" rIns="0" bIns="0" rtlCol="0">
            <a:normAutofit/>
          </a:bodyPr>
          <a:lstStyle>
            <a:lvl1pPr marL="0" indent="0">
              <a:buFontTx/>
              <a:buNone/>
              <a:defRPr lang="en-US" baseline="0" dirty="0" smtClean="0"/>
            </a:lvl1pPr>
            <a:lvl2pPr marL="157163" indent="0">
              <a:buFontTx/>
              <a:buNone/>
              <a:defRPr lang="en-US" dirty="0" smtClean="0"/>
            </a:lvl2pPr>
            <a:lvl3pPr marL="325437" indent="0">
              <a:buFontTx/>
              <a:buNone/>
              <a:defRPr lang="en-US" dirty="0" smtClean="0"/>
            </a:lvl3pPr>
            <a:lvl4pPr marL="482600" indent="0">
              <a:buFontTx/>
              <a:buNone/>
              <a:defRPr lang="en-US" dirty="0"/>
            </a:lvl4pPr>
          </a:lstStyle>
          <a:p>
            <a:pPr marL="150813" lvl="0" indent="-150813"/>
            <a:r>
              <a:rPr lang="en-US" dirty="0" smtClean="0"/>
              <a:t>Click to insert body text</a:t>
            </a:r>
            <a:endParaRPr lang="en-US" dirty="0"/>
          </a:p>
        </p:txBody>
      </p:sp>
      <p:sp>
        <p:nvSpPr>
          <p:cNvPr id="9" name="Slide Number Placeholder 4"/>
          <p:cNvSpPr>
            <a:spLocks noGrp="1"/>
          </p:cNvSpPr>
          <p:nvPr>
            <p:ph type="sldNum" sz="quarter" idx="4"/>
          </p:nvPr>
        </p:nvSpPr>
        <p:spPr>
          <a:xfrm>
            <a:off x="715160" y="6309762"/>
            <a:ext cx="455113" cy="232993"/>
          </a:xfrm>
          <a:prstGeom prst="rect">
            <a:avLst/>
          </a:prstGeom>
        </p:spPr>
        <p:txBody>
          <a:bodyPr vert="horz" lIns="0" tIns="0" rIns="0" bIns="0" rtlCol="0" anchor="ctr"/>
          <a:lstStyle>
            <a:lvl1pPr algn="l">
              <a:defRPr lang="en-GB" sz="900" b="0" kern="1200" cap="all" baseline="0" smtClean="0">
                <a:solidFill>
                  <a:schemeClr val="accent1"/>
                </a:solidFill>
                <a:latin typeface="Arial" pitchFamily="34" charset="0"/>
                <a:ea typeface="+mn-ea"/>
                <a:cs typeface="Arial" charset="0"/>
              </a:defRPr>
            </a:lvl1pPr>
          </a:lstStyle>
          <a:p>
            <a:fld id="{3CEA8E26-2D26-4E64-B9ED-9513548B4A39}" type="slidenum">
              <a:rPr lang="en-GB" smtClean="0"/>
              <a:pPr/>
              <a:t>‹#›</a:t>
            </a:fld>
            <a:endParaRPr lang="en-GB" dirty="0"/>
          </a:p>
        </p:txBody>
      </p:sp>
    </p:spTree>
    <p:extLst>
      <p:ext uri="{BB962C8B-B14F-4D97-AF65-F5344CB8AC3E}">
        <p14:creationId xmlns="" xmlns:p14="http://schemas.microsoft.com/office/powerpoint/2010/main" val="2468132628"/>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White">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2433" y="441005"/>
            <a:ext cx="7722000" cy="546186"/>
          </a:xfrm>
          <a:prstGeom prst="rect">
            <a:avLst/>
          </a:prstGeom>
        </p:spPr>
        <p:txBody>
          <a:bodyPr vert="horz" wrap="square" lIns="0" tIns="0" rIns="0" bIns="0" rtlCol="0" anchor="b" anchorCtr="0">
            <a:noAutofit/>
          </a:bodyPr>
          <a:lstStyle/>
          <a:p>
            <a:r>
              <a:rPr lang="en-US" dirty="0" smtClean="0"/>
              <a:t>Click to insert slide heading</a:t>
            </a:r>
            <a:endParaRPr lang="en-GB" dirty="0"/>
          </a:p>
        </p:txBody>
      </p:sp>
      <p:sp>
        <p:nvSpPr>
          <p:cNvPr id="4" name="Text Placeholder 3"/>
          <p:cNvSpPr>
            <a:spLocks noGrp="1"/>
          </p:cNvSpPr>
          <p:nvPr>
            <p:ph type="body" idx="1"/>
          </p:nvPr>
        </p:nvSpPr>
        <p:spPr>
          <a:xfrm>
            <a:off x="722433" y="1605144"/>
            <a:ext cx="7721959" cy="4267882"/>
          </a:xfrm>
          <a:prstGeom prst="rect">
            <a:avLst/>
          </a:prstGeom>
        </p:spPr>
        <p:txBody>
          <a:bodyPr vert="horz" lIns="0" tIns="0" rIns="0" bIns="0" rtlCol="0">
            <a:normAutofit/>
          </a:bodyPr>
          <a:lstStyle/>
          <a:p>
            <a:pPr marL="150813" lvl="0" indent="-150813"/>
            <a:r>
              <a:rPr lang="en-US" dirty="0" smtClean="0"/>
              <a:t>Bullet level one</a:t>
            </a:r>
          </a:p>
          <a:p>
            <a:pPr marL="312738" lvl="1" indent="-155575">
              <a:buSzPct val="100000"/>
              <a:buChar char="−"/>
            </a:pPr>
            <a:r>
              <a:rPr lang="en-US" dirty="0" smtClean="0"/>
              <a:t>Bullet level two</a:t>
            </a:r>
          </a:p>
          <a:p>
            <a:pPr marL="482600" lvl="2" indent="-157163">
              <a:buSzPct val="100000"/>
            </a:pPr>
            <a:r>
              <a:rPr lang="en-US" dirty="0" smtClean="0"/>
              <a:t>Bullet level three</a:t>
            </a:r>
          </a:p>
          <a:p>
            <a:pPr marL="631825" lvl="3" indent="-149225">
              <a:buSzPct val="80000"/>
            </a:pPr>
            <a:r>
              <a:rPr lang="en-US" dirty="0" smtClean="0"/>
              <a:t>Bullet level four</a:t>
            </a:r>
            <a:endParaRPr lang="en-GB" dirty="0"/>
          </a:p>
        </p:txBody>
      </p:sp>
      <p:sp>
        <p:nvSpPr>
          <p:cNvPr id="5" name="Slide Number Placeholder 4"/>
          <p:cNvSpPr>
            <a:spLocks noGrp="1"/>
          </p:cNvSpPr>
          <p:nvPr>
            <p:ph type="sldNum" sz="quarter" idx="4"/>
          </p:nvPr>
        </p:nvSpPr>
        <p:spPr>
          <a:xfrm>
            <a:off x="715160" y="6309762"/>
            <a:ext cx="455113" cy="232993"/>
          </a:xfrm>
          <a:prstGeom prst="rect">
            <a:avLst/>
          </a:prstGeom>
        </p:spPr>
        <p:txBody>
          <a:bodyPr vert="horz" lIns="0" tIns="0" rIns="0" bIns="0" rtlCol="0" anchor="ctr"/>
          <a:lstStyle>
            <a:lvl1pPr algn="l">
              <a:defRPr lang="en-GB" sz="900" b="0" kern="1200" cap="all" baseline="0" smtClean="0">
                <a:solidFill>
                  <a:schemeClr val="accent1"/>
                </a:solidFill>
                <a:latin typeface="Arial" pitchFamily="34" charset="0"/>
                <a:ea typeface="+mn-ea"/>
                <a:cs typeface="Arial" charset="0"/>
              </a:defRPr>
            </a:lvl1pPr>
          </a:lstStyle>
          <a:p>
            <a:fld id="{3CEA8E26-2D26-4E64-B9ED-9513548B4A39}" type="slidenum">
              <a:rPr lang="en-GB" smtClean="0"/>
              <a:pPr/>
              <a:t>‹#›</a:t>
            </a:fld>
            <a:endParaRPr lang="en-GB" dirty="0"/>
          </a:p>
        </p:txBody>
      </p:sp>
      <p:cxnSp>
        <p:nvCxnSpPr>
          <p:cNvPr id="10" name="Straight Connector 9"/>
          <p:cNvCxnSpPr/>
          <p:nvPr/>
        </p:nvCxnSpPr>
        <p:spPr>
          <a:xfrm>
            <a:off x="736430" y="6136913"/>
            <a:ext cx="7707962" cy="0"/>
          </a:xfrm>
          <a:prstGeom prst="line">
            <a:avLst/>
          </a:prstGeom>
          <a:ln w="6350">
            <a:solidFill>
              <a:srgbClr val="E2DED6"/>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6977060" y="6271924"/>
            <a:ext cx="1473469" cy="197049"/>
          </a:xfrm>
          <a:prstGeom prst="rect">
            <a:avLst/>
          </a:prstGeom>
        </p:spPr>
      </p:pic>
    </p:spTree>
  </p:cSld>
  <p:clrMap bg1="lt1" tx1="dk1" bg2="lt2" tx2="dk2" accent1="accent1" accent2="accent2" accent3="accent3" accent4="accent4" accent5="accent5" accent6="accent6" hlink="hlink" folHlink="folHlink"/>
  <p:sldLayoutIdLst>
    <p:sldLayoutId id="2147483728" r:id="rId1"/>
    <p:sldLayoutId id="2147483749" r:id="rId2"/>
    <p:sldLayoutId id="2147483746" r:id="rId3"/>
    <p:sldLayoutId id="2147483747" r:id="rId4"/>
    <p:sldLayoutId id="2147483741" r:id="rId5"/>
    <p:sldLayoutId id="2147483748" r:id="rId6"/>
  </p:sldLayoutIdLst>
  <p:txStyles>
    <p:titleStyle>
      <a:lvl1pPr algn="l" rtl="0" eaLnBrk="1" fontAlgn="base" hangingPunct="1">
        <a:lnSpc>
          <a:spcPct val="80000"/>
        </a:lnSpc>
        <a:spcBef>
          <a:spcPct val="0"/>
        </a:spcBef>
        <a:spcAft>
          <a:spcPct val="0"/>
        </a:spcAft>
        <a:defRPr sz="2200" cap="none" baseline="0">
          <a:solidFill>
            <a:schemeClr val="accent2"/>
          </a:solidFill>
          <a:latin typeface="Arial" pitchFamily="34" charset="0"/>
          <a:ea typeface="+mj-ea"/>
          <a:cs typeface="+mj-cs"/>
        </a:defRPr>
      </a:lvl1pPr>
      <a:lvl2pPr algn="l" rtl="0" eaLnBrk="1" fontAlgn="base" hangingPunct="1">
        <a:spcBef>
          <a:spcPct val="0"/>
        </a:spcBef>
        <a:spcAft>
          <a:spcPct val="0"/>
        </a:spcAft>
        <a:defRPr sz="2200">
          <a:solidFill>
            <a:schemeClr val="hlink"/>
          </a:solidFill>
          <a:latin typeface="Arial" charset="0"/>
          <a:cs typeface="Arial" charset="0"/>
        </a:defRPr>
      </a:lvl2pPr>
      <a:lvl3pPr algn="l" rtl="0" eaLnBrk="1" fontAlgn="base" hangingPunct="1">
        <a:spcBef>
          <a:spcPct val="0"/>
        </a:spcBef>
        <a:spcAft>
          <a:spcPct val="0"/>
        </a:spcAft>
        <a:defRPr sz="2200">
          <a:solidFill>
            <a:schemeClr val="hlink"/>
          </a:solidFill>
          <a:latin typeface="Arial" charset="0"/>
          <a:cs typeface="Arial" charset="0"/>
        </a:defRPr>
      </a:lvl3pPr>
      <a:lvl4pPr algn="l" rtl="0" eaLnBrk="1" fontAlgn="base" hangingPunct="1">
        <a:spcBef>
          <a:spcPct val="0"/>
        </a:spcBef>
        <a:spcAft>
          <a:spcPct val="0"/>
        </a:spcAft>
        <a:defRPr sz="2200">
          <a:solidFill>
            <a:schemeClr val="hlink"/>
          </a:solidFill>
          <a:latin typeface="Arial" charset="0"/>
          <a:cs typeface="Arial" charset="0"/>
        </a:defRPr>
      </a:lvl4pPr>
      <a:lvl5pPr algn="l" rtl="0" eaLnBrk="1" fontAlgn="base" hangingPunct="1">
        <a:spcBef>
          <a:spcPct val="0"/>
        </a:spcBef>
        <a:spcAft>
          <a:spcPct val="0"/>
        </a:spcAft>
        <a:defRPr sz="2200">
          <a:solidFill>
            <a:schemeClr val="hlink"/>
          </a:solidFill>
          <a:latin typeface="Arial" charset="0"/>
          <a:cs typeface="Arial" charset="0"/>
        </a:defRPr>
      </a:lvl5pPr>
      <a:lvl6pPr marL="457200" algn="l" rtl="0" eaLnBrk="1" fontAlgn="base" hangingPunct="1">
        <a:spcBef>
          <a:spcPct val="0"/>
        </a:spcBef>
        <a:spcAft>
          <a:spcPct val="0"/>
        </a:spcAft>
        <a:defRPr sz="2200">
          <a:solidFill>
            <a:schemeClr val="hlink"/>
          </a:solidFill>
          <a:latin typeface="Arial" charset="0"/>
          <a:cs typeface="Arial" charset="0"/>
        </a:defRPr>
      </a:lvl6pPr>
      <a:lvl7pPr marL="914400" algn="l" rtl="0" eaLnBrk="1" fontAlgn="base" hangingPunct="1">
        <a:spcBef>
          <a:spcPct val="0"/>
        </a:spcBef>
        <a:spcAft>
          <a:spcPct val="0"/>
        </a:spcAft>
        <a:defRPr sz="2200">
          <a:solidFill>
            <a:schemeClr val="hlink"/>
          </a:solidFill>
          <a:latin typeface="Arial" charset="0"/>
          <a:cs typeface="Arial" charset="0"/>
        </a:defRPr>
      </a:lvl7pPr>
      <a:lvl8pPr marL="1371600" algn="l" rtl="0" eaLnBrk="1" fontAlgn="base" hangingPunct="1">
        <a:spcBef>
          <a:spcPct val="0"/>
        </a:spcBef>
        <a:spcAft>
          <a:spcPct val="0"/>
        </a:spcAft>
        <a:defRPr sz="2200">
          <a:solidFill>
            <a:schemeClr val="hlink"/>
          </a:solidFill>
          <a:latin typeface="Arial" charset="0"/>
          <a:cs typeface="Arial" charset="0"/>
        </a:defRPr>
      </a:lvl8pPr>
      <a:lvl9pPr marL="1828800" algn="l" rtl="0" eaLnBrk="1" fontAlgn="base" hangingPunct="1">
        <a:spcBef>
          <a:spcPct val="0"/>
        </a:spcBef>
        <a:spcAft>
          <a:spcPct val="0"/>
        </a:spcAft>
        <a:defRPr sz="2200">
          <a:solidFill>
            <a:schemeClr val="hlink"/>
          </a:solidFill>
          <a:latin typeface="Arial" charset="0"/>
          <a:cs typeface="Arial" charset="0"/>
        </a:defRPr>
      </a:lvl9pPr>
    </p:titleStyle>
    <p:bodyStyle>
      <a:lvl1pPr marL="180975" indent="-180975" algn="l" rtl="0" eaLnBrk="1" fontAlgn="base" hangingPunct="1">
        <a:spcBef>
          <a:spcPct val="20000"/>
        </a:spcBef>
        <a:spcAft>
          <a:spcPct val="0"/>
        </a:spcAft>
        <a:buSzPct val="100000"/>
        <a:buFont typeface="Arial" pitchFamily="34" charset="0"/>
        <a:buChar char="–"/>
        <a:defRPr lang="en-US" sz="1200" b="0" baseline="0" dirty="0" smtClean="0">
          <a:solidFill>
            <a:schemeClr val="accent3"/>
          </a:solidFill>
          <a:latin typeface="Arial" pitchFamily="34" charset="0"/>
          <a:ea typeface="+mn-ea"/>
          <a:cs typeface="+mn-cs"/>
        </a:defRPr>
      </a:lvl1pPr>
      <a:lvl2pPr marL="742950" indent="-285750" algn="l" rtl="0" eaLnBrk="1" fontAlgn="base" hangingPunct="1">
        <a:spcBef>
          <a:spcPct val="20000"/>
        </a:spcBef>
        <a:spcAft>
          <a:spcPct val="0"/>
        </a:spcAft>
        <a:buSzPct val="120000"/>
        <a:buFont typeface="Arial" pitchFamily="34" charset="0"/>
        <a:buChar char="•"/>
        <a:defRPr lang="en-US" sz="1200" b="0" dirty="0" smtClean="0">
          <a:solidFill>
            <a:schemeClr val="accent3"/>
          </a:solidFill>
          <a:latin typeface="Arial" pitchFamily="34" charset="0"/>
          <a:ea typeface="+mn-ea"/>
          <a:cs typeface="+mn-cs"/>
        </a:defRPr>
      </a:lvl2pPr>
      <a:lvl3pPr marL="496887" indent="-171450" algn="l" rtl="0" eaLnBrk="1" fontAlgn="base" hangingPunct="1">
        <a:spcBef>
          <a:spcPct val="20000"/>
        </a:spcBef>
        <a:spcAft>
          <a:spcPct val="0"/>
        </a:spcAft>
        <a:buSzPct val="100000"/>
        <a:buFont typeface="Arial" pitchFamily="34" charset="0"/>
        <a:buChar char="–"/>
        <a:defRPr lang="en-US" sz="1200" b="0" dirty="0" smtClean="0">
          <a:solidFill>
            <a:schemeClr val="accent3"/>
          </a:solidFill>
          <a:latin typeface="Arial" pitchFamily="34" charset="0"/>
          <a:ea typeface="+mn-ea"/>
          <a:cs typeface="+mn-cs"/>
        </a:defRPr>
      </a:lvl3pPr>
      <a:lvl4pPr marL="654050" indent="-171450" algn="l" rtl="0" eaLnBrk="1" fontAlgn="base" hangingPunct="1">
        <a:spcBef>
          <a:spcPct val="20000"/>
        </a:spcBef>
        <a:spcAft>
          <a:spcPct val="0"/>
        </a:spcAft>
        <a:buSzPct val="120000"/>
        <a:buFont typeface="Arial" pitchFamily="34" charset="0"/>
        <a:buChar char="–"/>
        <a:defRPr lang="en-GB" sz="1200" b="0" baseline="0" dirty="0">
          <a:solidFill>
            <a:schemeClr val="accent3"/>
          </a:solidFill>
          <a:latin typeface="Arial" pitchFamily="34" charset="0"/>
          <a:ea typeface="+mn-ea"/>
          <a:cs typeface="+mn-cs"/>
        </a:defRPr>
      </a:lvl4pPr>
      <a:lvl5pPr marL="2114550" indent="-285750" algn="l" rtl="0" eaLnBrk="1" fontAlgn="base" hangingPunct="1">
        <a:spcBef>
          <a:spcPct val="20000"/>
        </a:spcBef>
        <a:spcAft>
          <a:spcPct val="0"/>
        </a:spcAft>
        <a:buSzPct val="120000"/>
        <a:buFont typeface="Arial" pitchFamily="34" charset="0"/>
        <a:buChar char="•"/>
        <a:defRPr lang="en-GB" sz="1800" b="0" dirty="0">
          <a:solidFill>
            <a:schemeClr val="tx1"/>
          </a:solidFill>
          <a:latin typeface="Arial" pitchFamily="34" charset="0"/>
          <a:ea typeface="+mn-ea"/>
          <a:cs typeface="+mn-cs"/>
        </a:defRPr>
      </a:lvl5pPr>
      <a:lvl6pPr marL="2514600" indent="-228600" algn="l" rtl="0" eaLnBrk="1" fontAlgn="base" hangingPunct="1">
        <a:spcBef>
          <a:spcPct val="20000"/>
        </a:spcBef>
        <a:spcAft>
          <a:spcPct val="0"/>
        </a:spcAft>
        <a:buSzPct val="120000"/>
        <a:defRPr sz="1400">
          <a:solidFill>
            <a:schemeClr val="tx1"/>
          </a:solidFill>
          <a:latin typeface="+mn-lt"/>
          <a:cs typeface="+mn-cs"/>
        </a:defRPr>
      </a:lvl6pPr>
      <a:lvl7pPr marL="2971800" indent="-228600" algn="l" rtl="0" eaLnBrk="1" fontAlgn="base" hangingPunct="1">
        <a:spcBef>
          <a:spcPct val="20000"/>
        </a:spcBef>
        <a:spcAft>
          <a:spcPct val="0"/>
        </a:spcAft>
        <a:buSzPct val="120000"/>
        <a:defRPr sz="1400">
          <a:solidFill>
            <a:schemeClr val="tx1"/>
          </a:solidFill>
          <a:latin typeface="+mn-lt"/>
          <a:cs typeface="+mn-cs"/>
        </a:defRPr>
      </a:lvl7pPr>
      <a:lvl8pPr marL="3429000" indent="-228600" algn="l" rtl="0" eaLnBrk="1" fontAlgn="base" hangingPunct="1">
        <a:spcBef>
          <a:spcPct val="20000"/>
        </a:spcBef>
        <a:spcAft>
          <a:spcPct val="0"/>
        </a:spcAft>
        <a:buSzPct val="120000"/>
        <a:defRPr sz="1400">
          <a:solidFill>
            <a:schemeClr val="tx1"/>
          </a:solidFill>
          <a:latin typeface="+mn-lt"/>
          <a:cs typeface="+mn-cs"/>
        </a:defRPr>
      </a:lvl8pPr>
      <a:lvl9pPr marL="3886200" indent="-228600" algn="l" rtl="0" eaLnBrk="1" fontAlgn="base" hangingPunct="1">
        <a:spcBef>
          <a:spcPct val="20000"/>
        </a:spcBef>
        <a:spcAft>
          <a:spcPct val="0"/>
        </a:spcAft>
        <a:buSzPct val="120000"/>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3148" y="1821124"/>
            <a:ext cx="5854730" cy="610827"/>
          </a:xfrm>
        </p:spPr>
        <p:txBody>
          <a:bodyPr/>
          <a:lstStyle/>
          <a:p>
            <a:r>
              <a:rPr lang="en-GB" b="1" dirty="0" smtClean="0"/>
              <a:t>TAX ADMINISTRATION ACT, 2011</a:t>
            </a:r>
            <a:endParaRPr lang="en-GB" b="1" dirty="0"/>
          </a:p>
        </p:txBody>
      </p:sp>
      <p:sp>
        <p:nvSpPr>
          <p:cNvPr id="5" name="Content Placeholder 4"/>
          <p:cNvSpPr>
            <a:spLocks noGrp="1"/>
          </p:cNvSpPr>
          <p:nvPr>
            <p:ph idx="1"/>
          </p:nvPr>
        </p:nvSpPr>
        <p:spPr>
          <a:xfrm>
            <a:off x="1423147" y="2448029"/>
            <a:ext cx="4861884" cy="1041620"/>
          </a:xfrm>
        </p:spPr>
        <p:txBody>
          <a:bodyPr>
            <a:normAutofit/>
          </a:bodyPr>
          <a:lstStyle/>
          <a:p>
            <a:endParaRPr lang="en-GB" dirty="0" smtClean="0"/>
          </a:p>
          <a:p>
            <a:r>
              <a:rPr lang="en-GB" dirty="0" smtClean="0"/>
              <a:t>By Johan Kotze</a:t>
            </a:r>
          </a:p>
          <a:p>
            <a:r>
              <a:rPr lang="en-GB" dirty="0" smtClean="0"/>
              <a:t>Head of Tax Dispute Resolution</a:t>
            </a:r>
            <a:endParaRPr lang="en-GB" dirty="0"/>
          </a:p>
        </p:txBody>
      </p:sp>
    </p:spTree>
    <p:extLst>
      <p:ext uri="{BB962C8B-B14F-4D97-AF65-F5344CB8AC3E}">
        <p14:creationId xmlns="" xmlns:p14="http://schemas.microsoft.com/office/powerpoint/2010/main" val="2903340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Understatement penalty </a:t>
            </a:r>
            <a:r>
              <a:rPr lang="en-GB" b="1" dirty="0" smtClean="0"/>
              <a:t>– Remittance – Full disclosure of facts and circumstances</a:t>
            </a:r>
            <a:endParaRPr lang="en-GB" b="1" dirty="0"/>
          </a:p>
        </p:txBody>
      </p:sp>
      <p:sp>
        <p:nvSpPr>
          <p:cNvPr id="3" name="Text Placeholder 2"/>
          <p:cNvSpPr>
            <a:spLocks noGrp="1"/>
          </p:cNvSpPr>
          <p:nvPr>
            <p:ph type="body" sz="quarter" idx="12"/>
          </p:nvPr>
        </p:nvSpPr>
        <p:spPr>
          <a:xfrm>
            <a:off x="634536" y="1582950"/>
            <a:ext cx="7727969" cy="4015290"/>
          </a:xfrm>
        </p:spPr>
        <p:txBody>
          <a:bodyPr>
            <a:noAutofit/>
          </a:bodyPr>
          <a:lstStyle/>
          <a:p>
            <a:pPr marL="0" indent="0" algn="just">
              <a:buNone/>
            </a:pPr>
            <a:r>
              <a:rPr lang="en-GB" sz="2400" dirty="0" smtClean="0"/>
              <a:t>As per the Tax Administratio</a:t>
            </a:r>
            <a:r>
              <a:rPr lang="en-GB" sz="2400" dirty="0" smtClean="0"/>
              <a:t>n Laws Amendment Bill:</a:t>
            </a:r>
          </a:p>
          <a:p>
            <a:pPr marL="0" indent="0" algn="just">
              <a:buNone/>
            </a:pPr>
            <a:r>
              <a:rPr lang="en-GB" sz="2400" dirty="0" smtClean="0"/>
              <a:t>was based upon full disclosure of the specific facts and circumstances of the arrangement and, in the case of :</a:t>
            </a:r>
          </a:p>
          <a:p>
            <a:pPr marL="355600" indent="-355600" algn="just">
              <a:buFontTx/>
              <a:buChar char="-"/>
            </a:pPr>
            <a:r>
              <a:rPr lang="en-GB" sz="2400" dirty="0" smtClean="0"/>
              <a:t>Substance over form doctrine</a:t>
            </a:r>
          </a:p>
          <a:p>
            <a:pPr marL="355600" indent="-355600" algn="just">
              <a:buFontTx/>
              <a:buChar char="-"/>
            </a:pPr>
            <a:r>
              <a:rPr lang="en-GB" sz="2400" dirty="0" smtClean="0"/>
              <a:t>Anti-avoidance provisions</a:t>
            </a:r>
          </a:p>
          <a:p>
            <a:pPr marL="0" indent="0" algn="just">
              <a:buNone/>
            </a:pPr>
            <a:r>
              <a:rPr lang="en-GB" sz="2400" dirty="0" smtClean="0"/>
              <a:t>This requirement cannot be met unless the taxpayer is able to demonstrate that all the steps in or parts of the arrangement were fully disclosed to the tax practitioner, whether or not th</a:t>
            </a:r>
            <a:r>
              <a:rPr lang="en-GB" sz="2400" dirty="0" smtClean="0"/>
              <a:t>e taxpayer was a direct party to the steps or parts in question</a:t>
            </a:r>
            <a:endParaRPr lang="en-GB" sz="24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10</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Understatement penalty – Remittance, objection &amp; appeal</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0" indent="0" algn="just">
              <a:buNone/>
            </a:pPr>
            <a:r>
              <a:rPr lang="en-US" sz="2400" dirty="0"/>
              <a:t>A decision by SARS not to remit an understatement penalty is subject </a:t>
            </a:r>
            <a:r>
              <a:rPr lang="en-US" sz="2400" dirty="0" smtClean="0"/>
              <a:t>to:</a:t>
            </a:r>
          </a:p>
          <a:p>
            <a:pPr marL="0" indent="355600" algn="just">
              <a:buFontTx/>
              <a:buChar char="-"/>
              <a:tabLst>
                <a:tab pos="355600" algn="l"/>
              </a:tabLst>
            </a:pPr>
            <a:r>
              <a:rPr lang="en-US" sz="2400" dirty="0" smtClean="0"/>
              <a:t>objection </a:t>
            </a:r>
            <a:r>
              <a:rPr lang="en-US" sz="2400" dirty="0"/>
              <a:t>and </a:t>
            </a:r>
            <a:endParaRPr lang="en-US" sz="2400" dirty="0" smtClean="0"/>
          </a:p>
          <a:p>
            <a:pPr marL="0" indent="355600" algn="just">
              <a:buFontTx/>
              <a:buChar char="-"/>
            </a:pPr>
            <a:r>
              <a:rPr lang="en-US" sz="2400" dirty="0" smtClean="0"/>
              <a:t>appeal </a:t>
            </a:r>
          </a:p>
          <a:p>
            <a:pPr marL="0" indent="0" algn="just">
              <a:buNone/>
            </a:pPr>
            <a:endParaRPr lang="en-US" sz="2400" dirty="0" smtClean="0"/>
          </a:p>
          <a:p>
            <a:pPr marL="0" indent="0" algn="just">
              <a:buNone/>
            </a:pPr>
            <a:r>
              <a:rPr lang="en-US" sz="2400" dirty="0" smtClean="0"/>
              <a:t>The </a:t>
            </a:r>
            <a:r>
              <a:rPr lang="en-US" sz="2400" dirty="0"/>
              <a:t>same procedures concerning objection, appeal, and alternative dispute resolution apply to the understatement penalty. </a:t>
            </a:r>
            <a:endParaRPr lang="en-ZA" sz="2400" dirty="0"/>
          </a:p>
          <a:p>
            <a:pPr marL="0" indent="0">
              <a:buNone/>
            </a:pPr>
            <a:endParaRPr lang="en-GB" sz="22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11</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479" y="2690139"/>
            <a:ext cx="7727969" cy="533911"/>
          </a:xfrm>
        </p:spPr>
        <p:txBody>
          <a:bodyPr/>
          <a:lstStyle/>
          <a:p>
            <a:pPr algn="ctr"/>
            <a:r>
              <a:rPr lang="en-GB" b="1" dirty="0" smtClean="0"/>
              <a:t>VOLUNTARY DISCLOSURE PROGRAMME</a:t>
            </a:r>
            <a:endParaRPr lang="en-GB" b="1"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12</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Voluntary Disclosure Programme</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0" indent="0" algn="just">
              <a:buNone/>
            </a:pPr>
            <a:r>
              <a:rPr lang="en-US" sz="2400" dirty="0"/>
              <a:t>An interim voluntary disclosure programme expired in October 2011, </a:t>
            </a:r>
            <a:endParaRPr lang="en-US" sz="2400" dirty="0" smtClean="0"/>
          </a:p>
          <a:p>
            <a:pPr marL="0" indent="0" algn="just">
              <a:buNone/>
            </a:pPr>
            <a:r>
              <a:rPr lang="en-US" sz="2400" dirty="0" smtClean="0"/>
              <a:t>but </a:t>
            </a:r>
            <a:r>
              <a:rPr lang="en-US" sz="2400" dirty="0"/>
              <a:t>a permanent legislative framework for voluntary disclosure that applies to all tax types is included in TAAct.</a:t>
            </a:r>
            <a:endParaRPr lang="en-GB" sz="22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13</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Voluntary Disclosure Programme</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algn="just">
              <a:buNone/>
            </a:pPr>
            <a:r>
              <a:rPr lang="en-US" sz="2400" dirty="0"/>
              <a:t>The </a:t>
            </a:r>
            <a:r>
              <a:rPr lang="en-US" sz="2400" dirty="0" smtClean="0"/>
              <a:t>provisions </a:t>
            </a:r>
            <a:r>
              <a:rPr lang="en-US" sz="2400" dirty="0"/>
              <a:t>to give effect to the VDP:</a:t>
            </a:r>
            <a:endParaRPr lang="en-ZA" sz="2400" dirty="0"/>
          </a:p>
          <a:p>
            <a:pPr marL="355600" lvl="0" indent="-355600" algn="just">
              <a:buFontTx/>
              <a:buChar char="-"/>
              <a:tabLst>
                <a:tab pos="355600" algn="l"/>
              </a:tabLst>
            </a:pPr>
            <a:r>
              <a:rPr lang="en-US" sz="2400" dirty="0" smtClean="0"/>
              <a:t>introduce </a:t>
            </a:r>
            <a:r>
              <a:rPr lang="en-US" sz="2400" dirty="0"/>
              <a:t>the concept of voluntary disclosure; </a:t>
            </a:r>
            <a:endParaRPr lang="en-US" sz="2400" dirty="0" smtClean="0"/>
          </a:p>
          <a:p>
            <a:pPr marL="355600" lvl="0" indent="-355600" algn="just">
              <a:buFontTx/>
              <a:buChar char="-"/>
              <a:tabLst>
                <a:tab pos="355600" algn="l"/>
              </a:tabLst>
            </a:pPr>
            <a:r>
              <a:rPr lang="en-US" sz="2400" dirty="0" smtClean="0"/>
              <a:t>prescribe </a:t>
            </a:r>
            <a:r>
              <a:rPr lang="en-US" sz="2400" dirty="0"/>
              <a:t>the relief that may be provided under the VDP; </a:t>
            </a:r>
            <a:endParaRPr lang="en-ZA" sz="2400" dirty="0" smtClean="0"/>
          </a:p>
          <a:p>
            <a:pPr marL="355600" lvl="0" indent="-355600" algn="just">
              <a:buFontTx/>
              <a:buChar char="-"/>
              <a:tabLst>
                <a:tab pos="355600" algn="l"/>
              </a:tabLst>
            </a:pPr>
            <a:r>
              <a:rPr lang="en-US" sz="2400" dirty="0" smtClean="0"/>
              <a:t>state </a:t>
            </a:r>
            <a:r>
              <a:rPr lang="en-US" sz="2400" dirty="0"/>
              <a:t>who qualifies to may make a disclosure; </a:t>
            </a:r>
            <a:r>
              <a:rPr lang="en-US" sz="2400" dirty="0" smtClean="0"/>
              <a:t>and</a:t>
            </a:r>
          </a:p>
          <a:p>
            <a:pPr marL="355600" lvl="0" indent="-355600" algn="just">
              <a:buFontTx/>
              <a:buChar char="-"/>
              <a:tabLst>
                <a:tab pos="355600" algn="l"/>
              </a:tabLst>
            </a:pPr>
            <a:r>
              <a:rPr lang="en-US" sz="2400" dirty="0" smtClean="0"/>
              <a:t>prescribe </a:t>
            </a:r>
            <a:r>
              <a:rPr lang="en-US" sz="2400" dirty="0"/>
              <a:t>when, where and how to apply for the VDP. </a:t>
            </a:r>
            <a:endParaRPr lang="en-ZA" sz="24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14</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Voluntary Disclosure Programme – Relief granted to defaulting taxpayer</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0" indent="0" algn="just">
              <a:buNone/>
            </a:pPr>
            <a:r>
              <a:rPr lang="en-US" sz="2400" dirty="0"/>
              <a:t>A defaulting taxpayer will be granted </a:t>
            </a:r>
            <a:r>
              <a:rPr lang="en-US" sz="2400" dirty="0">
                <a:solidFill>
                  <a:schemeClr val="tx1"/>
                </a:solidFill>
              </a:rPr>
              <a:t>relief</a:t>
            </a:r>
            <a:r>
              <a:rPr lang="en-US" sz="2400" dirty="0"/>
              <a:t> under the programme, provided:</a:t>
            </a:r>
            <a:endParaRPr lang="en-ZA" sz="2400" dirty="0"/>
          </a:p>
          <a:p>
            <a:pPr marL="355600" lvl="0" indent="-355600" algn="just">
              <a:buFontTx/>
              <a:buChar char="-"/>
              <a:tabLst>
                <a:tab pos="355600" algn="l"/>
              </a:tabLst>
            </a:pPr>
            <a:r>
              <a:rPr lang="en-US" sz="2400" dirty="0" smtClean="0"/>
              <a:t>the </a:t>
            </a:r>
            <a:r>
              <a:rPr lang="en-US" sz="2400" dirty="0"/>
              <a:t>disclosure is complete; </a:t>
            </a:r>
            <a:endParaRPr lang="en-ZA" sz="2400" dirty="0" smtClean="0"/>
          </a:p>
          <a:p>
            <a:pPr marL="355600" lvl="0" indent="-355600" algn="just">
              <a:buFontTx/>
              <a:buChar char="-"/>
              <a:tabLst>
                <a:tab pos="355600" algn="l"/>
              </a:tabLst>
            </a:pPr>
            <a:r>
              <a:rPr lang="en-US" sz="2400" dirty="0" smtClean="0"/>
              <a:t>SARS </a:t>
            </a:r>
            <a:r>
              <a:rPr lang="en-US" sz="2400" dirty="0"/>
              <a:t>was not aware of the default; and </a:t>
            </a:r>
            <a:endParaRPr lang="en-ZA" sz="2400" dirty="0" smtClean="0"/>
          </a:p>
          <a:p>
            <a:pPr marL="355600" lvl="0" indent="-355600" algn="just">
              <a:buFontTx/>
              <a:buChar char="-"/>
              <a:tabLst>
                <a:tab pos="355600" algn="l"/>
              </a:tabLst>
            </a:pPr>
            <a:r>
              <a:rPr lang="en-US" sz="2400" dirty="0" smtClean="0"/>
              <a:t>an </a:t>
            </a:r>
            <a:r>
              <a:rPr lang="en-US" sz="2400" dirty="0"/>
              <a:t>administrative non-compliance penalty or understatement penalty would have been imposed had SARS discovered the default in the normal course of business. </a:t>
            </a:r>
            <a:endParaRPr lang="en-ZA" sz="2400" dirty="0"/>
          </a:p>
          <a:p>
            <a:pPr marL="355600" lvl="0" indent="-355600">
              <a:buFontTx/>
              <a:buChar char="-"/>
              <a:tabLst>
                <a:tab pos="355600" algn="l"/>
              </a:tabLst>
            </a:pPr>
            <a:endParaRPr lang="en-ZA" sz="24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15</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Voluntary Disclosure Programme – Extent of relief</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0" indent="0" algn="just">
              <a:buNone/>
            </a:pPr>
            <a:r>
              <a:rPr lang="en-US" sz="2400" dirty="0" smtClean="0"/>
              <a:t>No relief: </a:t>
            </a:r>
          </a:p>
          <a:p>
            <a:pPr marL="355600" indent="-355600" algn="just">
              <a:buFontTx/>
              <a:buChar char="-"/>
              <a:tabLst>
                <a:tab pos="355600" algn="l"/>
              </a:tabLst>
            </a:pPr>
            <a:r>
              <a:rPr lang="en-US" sz="2400" dirty="0" smtClean="0"/>
              <a:t>Interest</a:t>
            </a:r>
          </a:p>
          <a:p>
            <a:pPr marL="355600" indent="-355600" algn="just">
              <a:buFontTx/>
              <a:buChar char="-"/>
              <a:tabLst>
                <a:tab pos="355600" algn="l"/>
              </a:tabLst>
            </a:pPr>
            <a:r>
              <a:rPr lang="en-US" sz="2400" dirty="0" smtClean="0"/>
              <a:t>exchange control</a:t>
            </a:r>
          </a:p>
          <a:p>
            <a:pPr marL="355600" indent="-355600" algn="just">
              <a:buFontTx/>
              <a:buChar char="-"/>
              <a:tabLst>
                <a:tab pos="355600" algn="l"/>
              </a:tabLst>
            </a:pPr>
            <a:r>
              <a:rPr lang="en-US" sz="2400" dirty="0" smtClean="0"/>
              <a:t>penalties </a:t>
            </a:r>
            <a:r>
              <a:rPr lang="en-US" sz="2400" dirty="0"/>
              <a:t>imposed for the late submission of returns or </a:t>
            </a:r>
            <a:endParaRPr lang="en-US" sz="2400" dirty="0" smtClean="0"/>
          </a:p>
          <a:p>
            <a:pPr marL="355600" indent="-355600" algn="just">
              <a:buFontTx/>
              <a:buChar char="-"/>
              <a:tabLst>
                <a:tab pos="355600" algn="l"/>
              </a:tabLst>
            </a:pPr>
            <a:r>
              <a:rPr lang="en-US" sz="2400" dirty="0" smtClean="0"/>
              <a:t>for </a:t>
            </a:r>
            <a:r>
              <a:rPr lang="en-US" sz="2400" dirty="0"/>
              <a:t>the late payment of tax</a:t>
            </a:r>
            <a:endParaRPr lang="en-US" sz="2400" dirty="0" smtClean="0"/>
          </a:p>
          <a:p>
            <a:pPr marL="355600" indent="-355600" algn="just">
              <a:buFontTx/>
              <a:buChar char="-"/>
              <a:tabLst>
                <a:tab pos="355600" algn="l"/>
              </a:tabLst>
            </a:pPr>
            <a:endParaRPr lang="en-US" sz="2400" dirty="0" smtClean="0"/>
          </a:p>
          <a:p>
            <a:pPr marL="0" indent="0" algn="just">
              <a:buNone/>
            </a:pPr>
            <a:r>
              <a:rPr lang="en-US" sz="2400" dirty="0"/>
              <a:t>A person cannot qualify for VDP relief if this will result in a refund being payable to the person. </a:t>
            </a:r>
            <a:endParaRPr lang="en-ZA" sz="2400" dirty="0"/>
          </a:p>
          <a:p>
            <a:pPr marL="0" lvl="0" indent="0">
              <a:buNone/>
            </a:pPr>
            <a:endParaRPr lang="en-ZA" sz="24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16</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Voluntary Disclosure Programme – Extent of relief</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0" indent="0" algn="just">
              <a:buNone/>
            </a:pPr>
            <a:r>
              <a:rPr lang="en-US" sz="2400" dirty="0" smtClean="0"/>
              <a:t>Permanent relief: </a:t>
            </a:r>
            <a:endParaRPr lang="en-ZA" sz="2400" dirty="0"/>
          </a:p>
          <a:p>
            <a:pPr marL="355600" lvl="0" indent="-355600" algn="just">
              <a:buFontTx/>
              <a:buChar char="-"/>
              <a:tabLst>
                <a:tab pos="355600" algn="l"/>
              </a:tabLst>
            </a:pPr>
            <a:r>
              <a:rPr lang="en-US" sz="2400" dirty="0" smtClean="0"/>
              <a:t>Administrative </a:t>
            </a:r>
            <a:r>
              <a:rPr lang="en-US" sz="2400" dirty="0"/>
              <a:t>non-compliance </a:t>
            </a:r>
            <a:r>
              <a:rPr lang="en-US" sz="2400" dirty="0" smtClean="0"/>
              <a:t>penalty: 100%</a:t>
            </a:r>
          </a:p>
          <a:p>
            <a:pPr marL="355600" lvl="0" indent="-355600" algn="just">
              <a:buFontTx/>
              <a:buChar char="-"/>
              <a:tabLst>
                <a:tab pos="355600" algn="l"/>
              </a:tabLst>
            </a:pPr>
            <a:r>
              <a:rPr lang="en-US" sz="2400" dirty="0" smtClean="0"/>
              <a:t>Understatement penalty, </a:t>
            </a:r>
            <a:r>
              <a:rPr lang="en-US" sz="2400" dirty="0"/>
              <a:t>as determined in the applicable column in the understatement penalty </a:t>
            </a:r>
            <a:r>
              <a:rPr lang="en-US" sz="2400" dirty="0" smtClean="0"/>
              <a:t>table</a:t>
            </a:r>
          </a:p>
          <a:p>
            <a:pPr marL="355600" lvl="0" indent="-355600" algn="just">
              <a:buFontTx/>
              <a:buChar char="-"/>
              <a:tabLst>
                <a:tab pos="355600" algn="l"/>
              </a:tabLst>
            </a:pPr>
            <a:r>
              <a:rPr lang="en-US" sz="2400" dirty="0" smtClean="0"/>
              <a:t>SARS’ </a:t>
            </a:r>
            <a:r>
              <a:rPr lang="en-US" sz="2400" dirty="0"/>
              <a:t>criminal prosecution. </a:t>
            </a:r>
            <a:endParaRPr lang="en-ZA" sz="2400" dirty="0"/>
          </a:p>
          <a:p>
            <a:pPr marL="355600" lvl="0" indent="-355600">
              <a:buFontTx/>
              <a:buChar char="-"/>
              <a:tabLst>
                <a:tab pos="355600" algn="l"/>
              </a:tabLst>
            </a:pPr>
            <a:endParaRPr lang="en-ZA" sz="24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17</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Voluntary Disclosure Programme –  No name basis</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0" indent="0" algn="just">
              <a:buNone/>
            </a:pPr>
            <a:r>
              <a:rPr lang="en-US" sz="2400" dirty="0" smtClean="0"/>
              <a:t>A mechanism </a:t>
            </a:r>
            <a:r>
              <a:rPr lang="en-US" sz="2400" dirty="0"/>
              <a:t>available to apply for relief on an anonymous </a:t>
            </a:r>
            <a:r>
              <a:rPr lang="en-US" sz="2400" dirty="0" smtClean="0"/>
              <a:t>basis.</a:t>
            </a:r>
          </a:p>
          <a:p>
            <a:pPr marL="0" indent="0" algn="just">
              <a:buNone/>
            </a:pPr>
            <a:endParaRPr lang="en-US" sz="2400" dirty="0" smtClean="0"/>
          </a:p>
          <a:p>
            <a:pPr marL="0" indent="0" algn="just">
              <a:buNone/>
            </a:pPr>
            <a:r>
              <a:rPr lang="en-US" sz="2400" dirty="0" smtClean="0"/>
              <a:t>It involves </a:t>
            </a:r>
            <a:r>
              <a:rPr lang="en-US" sz="2400" dirty="0"/>
              <a:t>SARS providing a non-binding private opinion on the </a:t>
            </a:r>
            <a:r>
              <a:rPr lang="en-US" sz="2400" dirty="0" smtClean="0"/>
              <a:t>applicants eligibility.</a:t>
            </a:r>
          </a:p>
          <a:p>
            <a:pPr marL="0" indent="0" algn="just">
              <a:buNone/>
            </a:pPr>
            <a:endParaRPr lang="en-US" sz="2400" dirty="0" smtClean="0"/>
          </a:p>
          <a:p>
            <a:pPr marL="0" indent="0" algn="just">
              <a:buNone/>
            </a:pPr>
            <a:r>
              <a:rPr lang="en-US" sz="2400" dirty="0" smtClean="0"/>
              <a:t>The </a:t>
            </a:r>
            <a:r>
              <a:rPr lang="en-US" sz="2400" dirty="0"/>
              <a:t>application must clearly contain sufficient information to enable an opinion to be formed.</a:t>
            </a:r>
            <a:endParaRPr lang="en-ZA" sz="24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18</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479" y="2690139"/>
            <a:ext cx="7727969" cy="533911"/>
          </a:xfrm>
        </p:spPr>
        <p:txBody>
          <a:bodyPr/>
          <a:lstStyle/>
          <a:p>
            <a:pPr algn="ctr"/>
            <a:r>
              <a:rPr lang="en-GB" b="1" dirty="0" smtClean="0"/>
              <a:t>THIRD PARTY APPOINTMENT</a:t>
            </a:r>
            <a:endParaRPr lang="en-GB" b="1"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19</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934103" y="1720476"/>
            <a:ext cx="6455741" cy="1310712"/>
          </a:xfrm>
        </p:spPr>
        <p:txBody>
          <a:bodyPr/>
          <a:lstStyle/>
          <a:p>
            <a:pPr lvl="0" algn="l"/>
            <a:r>
              <a:rPr lang="en-US" dirty="0" smtClean="0">
                <a:solidFill>
                  <a:schemeClr val="accent2"/>
                </a:solidFill>
              </a:rPr>
              <a:t>The Tax Administration Act commenced on 1 October 2012</a:t>
            </a:r>
          </a:p>
          <a:p>
            <a:pPr lvl="0" algn="l"/>
            <a:endParaRPr lang="en-US" dirty="0" smtClean="0">
              <a:solidFill>
                <a:schemeClr val="accent2"/>
              </a:solidFill>
            </a:endParaRPr>
          </a:p>
          <a:p>
            <a:pPr lvl="0" algn="l"/>
            <a:r>
              <a:rPr lang="en-US" dirty="0" smtClean="0">
                <a:solidFill>
                  <a:schemeClr val="accent2"/>
                </a:solidFill>
              </a:rPr>
              <a:t>VAT commencement – 30 September 1991 (Monday)</a:t>
            </a:r>
          </a:p>
          <a:p>
            <a:pPr lvl="0" algn="l"/>
            <a:endParaRPr lang="en-US" dirty="0" smtClean="0">
              <a:solidFill>
                <a:schemeClr val="accent2"/>
              </a:solidFill>
            </a:endParaRPr>
          </a:p>
          <a:p>
            <a:pPr lvl="0" algn="l"/>
            <a:r>
              <a:rPr lang="en-US" dirty="0" smtClean="0">
                <a:solidFill>
                  <a:schemeClr val="accent2"/>
                </a:solidFill>
              </a:rPr>
              <a:t>CGT commencement – 1 October 2001</a:t>
            </a:r>
          </a:p>
          <a:p>
            <a:pPr lvl="0" algn="l"/>
            <a:endParaRPr lang="en-US" dirty="0" smtClean="0">
              <a:solidFill>
                <a:schemeClr val="accent2"/>
              </a:solidFill>
            </a:endParaRPr>
          </a:p>
          <a:p>
            <a:pPr lvl="0" algn="l"/>
            <a:r>
              <a:rPr lang="en-US" dirty="0" smtClean="0">
                <a:solidFill>
                  <a:schemeClr val="accent2"/>
                </a:solidFill>
              </a:rPr>
              <a:t>Next update: 1 October 2021/2   </a:t>
            </a:r>
            <a:endParaRPr lang="en-GB" dirty="0">
              <a:solidFill>
                <a:schemeClr val="accent2"/>
              </a:solidFill>
            </a:endParaRPr>
          </a:p>
          <a:p>
            <a:endParaRPr lang="en-GB" dirty="0"/>
          </a:p>
        </p:txBody>
      </p:sp>
    </p:spTree>
    <p:extLst>
      <p:ext uri="{BB962C8B-B14F-4D97-AF65-F5344CB8AC3E}">
        <p14:creationId xmlns="" xmlns:p14="http://schemas.microsoft.com/office/powerpoint/2010/main" val="18995357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Third party appointments – 179(1)</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561975" lvl="1" indent="-561975" algn="just">
              <a:buNone/>
              <a:tabLst>
                <a:tab pos="531813" algn="l"/>
              </a:tabLst>
            </a:pPr>
            <a:r>
              <a:rPr lang="en-US" sz="2400" dirty="0" smtClean="0"/>
              <a:t>Senior SARS official</a:t>
            </a:r>
          </a:p>
          <a:p>
            <a:pPr marL="561975" lvl="1" indent="-561975" algn="just">
              <a:buNone/>
              <a:tabLst>
                <a:tab pos="531813" algn="l"/>
              </a:tabLst>
            </a:pPr>
            <a:endParaRPr lang="en-US" sz="2400" dirty="0" smtClean="0"/>
          </a:p>
          <a:p>
            <a:pPr marL="561975" lvl="1" indent="-561975" algn="just">
              <a:buFontTx/>
              <a:buChar char="-"/>
              <a:tabLst>
                <a:tab pos="531813" algn="l"/>
              </a:tabLst>
            </a:pPr>
            <a:endParaRPr lang="en-US" sz="2400" dirty="0"/>
          </a:p>
          <a:p>
            <a:pPr marL="561975" lvl="1" indent="-561975" algn="just">
              <a:buNone/>
              <a:tabLst>
                <a:tab pos="531813" algn="l"/>
              </a:tabLst>
            </a:pPr>
            <a:r>
              <a:rPr lang="en-US" sz="2400" dirty="0" smtClean="0"/>
              <a:t>Senior SARS official</a:t>
            </a:r>
          </a:p>
          <a:p>
            <a:pPr marL="561975" lvl="1" indent="-561975" algn="just">
              <a:buFontTx/>
              <a:buChar char="-"/>
              <a:tabLst>
                <a:tab pos="531813" algn="l"/>
              </a:tabLst>
            </a:pPr>
            <a:r>
              <a:rPr lang="en-US" sz="2400" dirty="0" smtClean="0"/>
              <a:t>The Commissioner</a:t>
            </a:r>
          </a:p>
          <a:p>
            <a:pPr marL="561975" lvl="1" indent="-561975" algn="just">
              <a:buFontTx/>
              <a:buChar char="-"/>
              <a:tabLst>
                <a:tab pos="531813" algn="l"/>
              </a:tabLst>
            </a:pPr>
            <a:r>
              <a:rPr lang="en-US" sz="2400" dirty="0" smtClean="0"/>
              <a:t>SARS official who has specific written authority from the Commissioner</a:t>
            </a:r>
          </a:p>
          <a:p>
            <a:pPr marL="561975" lvl="1" indent="-561975" algn="just">
              <a:buFontTx/>
              <a:buChar char="-"/>
              <a:tabLst>
                <a:tab pos="531813" algn="l"/>
              </a:tabLst>
            </a:pPr>
            <a:r>
              <a:rPr lang="en-US" sz="2400" dirty="0" smtClean="0"/>
              <a:t>SARS official occupying a post designated by the Commissioner of this purpose </a:t>
            </a:r>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20</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Third party appointments – 179(2)</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0" lvl="1" indent="0" algn="just">
              <a:buNone/>
            </a:pPr>
            <a:r>
              <a:rPr lang="en-US" sz="2400" dirty="0" smtClean="0"/>
              <a:t>Unable to comply with requirement:</a:t>
            </a:r>
          </a:p>
          <a:p>
            <a:pPr marL="355600" lvl="1" indent="-355600" algn="just">
              <a:buFontTx/>
              <a:buChar char="-"/>
              <a:tabLst>
                <a:tab pos="355600" algn="l"/>
              </a:tabLst>
            </a:pPr>
            <a:r>
              <a:rPr lang="en-US" sz="2400" dirty="0" smtClean="0"/>
              <a:t>must advise the senior SARS official </a:t>
            </a:r>
          </a:p>
          <a:p>
            <a:pPr marL="355600" lvl="1" indent="-355600" algn="just">
              <a:buFontTx/>
              <a:buChar char="-"/>
              <a:tabLst>
                <a:tab pos="355600" algn="l"/>
              </a:tabLst>
            </a:pPr>
            <a:r>
              <a:rPr lang="en-US" sz="2400" dirty="0" smtClean="0"/>
              <a:t>with reasons</a:t>
            </a:r>
          </a:p>
          <a:p>
            <a:pPr marL="355600" lvl="1" indent="-355600" algn="just">
              <a:buFontTx/>
              <a:buChar char="-"/>
              <a:tabLst>
                <a:tab pos="355600" algn="l"/>
              </a:tabLst>
            </a:pPr>
            <a:r>
              <a:rPr lang="en-US" sz="2400" dirty="0"/>
              <a:t>w</a:t>
            </a:r>
            <a:r>
              <a:rPr lang="en-US" sz="2400" dirty="0" smtClean="0"/>
              <a:t>ithin period specified</a:t>
            </a:r>
          </a:p>
          <a:p>
            <a:pPr marL="355600" lvl="1" indent="-355600" algn="just">
              <a:buNone/>
              <a:tabLst>
                <a:tab pos="355600" algn="l"/>
              </a:tabLst>
            </a:pPr>
            <a:endParaRPr lang="en-US" sz="2400" dirty="0"/>
          </a:p>
          <a:p>
            <a:pPr marL="355600" lvl="1" indent="-355600" algn="just">
              <a:buNone/>
              <a:tabLst>
                <a:tab pos="355600" algn="l"/>
              </a:tabLst>
            </a:pPr>
            <a:r>
              <a:rPr lang="en-US" sz="2400" dirty="0" smtClean="0"/>
              <a:t>Thus:</a:t>
            </a:r>
          </a:p>
          <a:p>
            <a:pPr marL="355600" lvl="1" indent="-355600" algn="just">
              <a:buFontTx/>
              <a:buChar char="-"/>
              <a:tabLst>
                <a:tab pos="355600" algn="l"/>
              </a:tabLst>
            </a:pPr>
            <a:r>
              <a:rPr lang="en-US" sz="2400" dirty="0" smtClean="0"/>
              <a:t>contact details of senior SARS official</a:t>
            </a:r>
          </a:p>
          <a:p>
            <a:pPr marL="355600" lvl="1" indent="-355600" algn="just">
              <a:buFontTx/>
              <a:buChar char="-"/>
              <a:tabLst>
                <a:tab pos="355600" algn="l"/>
              </a:tabLst>
            </a:pPr>
            <a:r>
              <a:rPr lang="en-US" sz="2400" dirty="0"/>
              <a:t>r</a:t>
            </a:r>
            <a:r>
              <a:rPr lang="en-US" sz="2400" dirty="0" smtClean="0"/>
              <a:t>easonable </a:t>
            </a:r>
            <a:r>
              <a:rPr lang="en-US" sz="2400" dirty="0" err="1" smtClean="0"/>
              <a:t>timeperiod</a:t>
            </a:r>
            <a:endParaRPr lang="en-US" sz="24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21</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Third party appointments – 179(3)</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0" lvl="1" indent="0" algn="just">
              <a:buNone/>
            </a:pPr>
            <a:r>
              <a:rPr lang="en-US" sz="2400" dirty="0" smtClean="0"/>
              <a:t>Agents personal liability if parting with funds, contrary to the notice,</a:t>
            </a:r>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22</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Third party appointments – 179(4)</a:t>
            </a:r>
            <a:endParaRPr lang="en-GB" b="1" dirty="0"/>
          </a:p>
        </p:txBody>
      </p:sp>
      <p:sp>
        <p:nvSpPr>
          <p:cNvPr id="3" name="Text Placeholder 2"/>
          <p:cNvSpPr>
            <a:spLocks noGrp="1"/>
          </p:cNvSpPr>
          <p:nvPr>
            <p:ph type="body" sz="quarter" idx="12"/>
          </p:nvPr>
        </p:nvSpPr>
        <p:spPr>
          <a:xfrm>
            <a:off x="634536" y="1582950"/>
            <a:ext cx="7727969" cy="4015290"/>
          </a:xfrm>
        </p:spPr>
        <p:txBody>
          <a:bodyPr>
            <a:normAutofit/>
          </a:bodyPr>
          <a:lstStyle/>
          <a:p>
            <a:pPr marL="561975" lvl="1" indent="-561975" algn="just">
              <a:buNone/>
              <a:tabLst>
                <a:tab pos="531813" algn="l"/>
              </a:tabLst>
            </a:pPr>
            <a:r>
              <a:rPr lang="en-US" sz="2400" dirty="0" smtClean="0"/>
              <a:t>On request by an affected person, </a:t>
            </a:r>
          </a:p>
          <a:p>
            <a:pPr marL="561975" lvl="1" indent="-561975" algn="just">
              <a:buNone/>
              <a:tabLst>
                <a:tab pos="531813" algn="l"/>
              </a:tabLst>
            </a:pPr>
            <a:r>
              <a:rPr lang="en-US" sz="2400" dirty="0" smtClean="0"/>
              <a:t>SARS may amend request to be spread over a period,</a:t>
            </a:r>
          </a:p>
          <a:p>
            <a:pPr marL="0" lvl="1" indent="0" algn="just">
              <a:buNone/>
            </a:pPr>
            <a:r>
              <a:rPr lang="en-US" sz="2400" dirty="0" smtClean="0"/>
              <a:t>To allow for ‘basic living expenses of the taxpayer and his or her dependants’</a:t>
            </a:r>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23</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lnSpcReduction="10000"/>
          </a:bodyPr>
          <a:lstStyle/>
          <a:p>
            <a:r>
              <a:rPr lang="en-US" dirty="0" smtClean="0"/>
              <a:t>Thank you</a:t>
            </a:r>
            <a:endParaRPr lang="en-GB" dirty="0"/>
          </a:p>
        </p:txBody>
      </p:sp>
    </p:spTree>
    <p:extLst>
      <p:ext uri="{BB962C8B-B14F-4D97-AF65-F5344CB8AC3E}">
        <p14:creationId xmlns="" xmlns:p14="http://schemas.microsoft.com/office/powerpoint/2010/main" val="30063031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sz="quarter" idx="12"/>
          </p:nvPr>
        </p:nvSpPr>
        <p:spPr/>
        <p:txBody>
          <a:bodyPr>
            <a:normAutofit/>
          </a:bodyPr>
          <a:lstStyle/>
          <a:p>
            <a:pPr marL="355600" lvl="1" indent="-355600" algn="ctr">
              <a:buNone/>
            </a:pPr>
            <a:r>
              <a:rPr lang="en-GB" sz="2400" dirty="0" smtClean="0"/>
              <a:t>Understatement penalty</a:t>
            </a:r>
          </a:p>
          <a:p>
            <a:pPr marL="355600" lvl="1" indent="-355600" algn="ctr">
              <a:buFontTx/>
              <a:buChar char="-"/>
            </a:pPr>
            <a:endParaRPr lang="en-GB" sz="2400" dirty="0" smtClean="0"/>
          </a:p>
          <a:p>
            <a:pPr marL="355600" lvl="1" indent="-355600" algn="ctr">
              <a:buNone/>
            </a:pPr>
            <a:r>
              <a:rPr lang="en-GB" sz="2400" dirty="0" smtClean="0"/>
              <a:t>Voluntary disclosure</a:t>
            </a:r>
          </a:p>
          <a:p>
            <a:pPr marL="355600" lvl="1" indent="-355600" algn="ctr">
              <a:buFontTx/>
              <a:buChar char="-"/>
            </a:pPr>
            <a:endParaRPr lang="en-GB" sz="2400" dirty="0" smtClean="0"/>
          </a:p>
          <a:p>
            <a:pPr marL="355600" lvl="1" indent="-355600" algn="ctr">
              <a:buNone/>
            </a:pPr>
            <a:r>
              <a:rPr lang="en-GB" sz="2400" dirty="0" smtClean="0"/>
              <a:t>Third party appointments</a:t>
            </a:r>
          </a:p>
          <a:p>
            <a:pPr marL="0" indent="0">
              <a:buFontTx/>
              <a:buChar char="-"/>
            </a:pPr>
            <a:endParaRPr lang="en-GB" sz="2200" dirty="0"/>
          </a:p>
          <a:p>
            <a:pPr marL="0" indent="0">
              <a:buFontTx/>
              <a:buChar char="-"/>
            </a:pPr>
            <a:endParaRPr lang="en-GB" sz="2200" dirty="0"/>
          </a:p>
          <a:p>
            <a:endParaRPr lang="en-GB" sz="2200" dirty="0"/>
          </a:p>
        </p:txBody>
      </p:sp>
      <p:sp>
        <p:nvSpPr>
          <p:cNvPr id="11" name="Text Placeholder 10"/>
          <p:cNvSpPr>
            <a:spLocks noGrp="1"/>
          </p:cNvSpPr>
          <p:nvPr>
            <p:ph type="body" sz="quarter" idx="15"/>
          </p:nvPr>
        </p:nvSpPr>
        <p:spPr/>
        <p:txBody>
          <a:bodyPr/>
          <a:lstStyle/>
          <a:p>
            <a:endParaRPr lang="en-GB"/>
          </a:p>
        </p:txBody>
      </p:sp>
      <p:sp>
        <p:nvSpPr>
          <p:cNvPr id="12" name="Text Placeholder 11"/>
          <p:cNvSpPr>
            <a:spLocks noGrp="1"/>
          </p:cNvSpPr>
          <p:nvPr>
            <p:ph type="body" sz="quarter" idx="16"/>
          </p:nvPr>
        </p:nvSpPr>
        <p:spPr/>
        <p:txBody>
          <a:bodyPr/>
          <a:lstStyle/>
          <a:p>
            <a:endParaRPr lang="en-GB"/>
          </a:p>
        </p:txBody>
      </p:sp>
      <p:sp>
        <p:nvSpPr>
          <p:cNvPr id="17" name="Text Placeholder 16"/>
          <p:cNvSpPr>
            <a:spLocks noGrp="1"/>
          </p:cNvSpPr>
          <p:nvPr>
            <p:ph type="body" sz="quarter" idx="17"/>
          </p:nvPr>
        </p:nvSpPr>
        <p:spPr/>
        <p:txBody>
          <a:bodyPr/>
          <a:lstStyle/>
          <a:p>
            <a:endParaRPr lang="en-GB" dirty="0"/>
          </a:p>
        </p:txBody>
      </p:sp>
      <p:sp>
        <p:nvSpPr>
          <p:cNvPr id="7" name="Title 6"/>
          <p:cNvSpPr>
            <a:spLocks noGrp="1"/>
          </p:cNvSpPr>
          <p:nvPr>
            <p:ph type="title"/>
          </p:nvPr>
        </p:nvSpPr>
        <p:spPr/>
        <p:txBody>
          <a:bodyPr/>
          <a:lstStyle/>
          <a:p>
            <a:endParaRPr lang="en-ZA"/>
          </a:p>
        </p:txBody>
      </p:sp>
    </p:spTree>
    <p:extLst>
      <p:ext uri="{BB962C8B-B14F-4D97-AF65-F5344CB8AC3E}">
        <p14:creationId xmlns="" xmlns:p14="http://schemas.microsoft.com/office/powerpoint/2010/main" val="262839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479" y="2690139"/>
            <a:ext cx="7727969" cy="533911"/>
          </a:xfrm>
        </p:spPr>
        <p:txBody>
          <a:bodyPr/>
          <a:lstStyle/>
          <a:p>
            <a:pPr algn="ctr"/>
            <a:r>
              <a:rPr lang="en-GB" b="1" dirty="0" smtClean="0"/>
              <a:t>UNDERSTATEMENT PENALTY</a:t>
            </a:r>
            <a:endParaRPr lang="en-GB" b="1"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4</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Understatement penalty - general</a:t>
            </a:r>
            <a:endParaRPr lang="en-GB" b="1" dirty="0"/>
          </a:p>
        </p:txBody>
      </p:sp>
      <p:sp>
        <p:nvSpPr>
          <p:cNvPr id="3" name="Text Placeholder 2"/>
          <p:cNvSpPr>
            <a:spLocks noGrp="1"/>
          </p:cNvSpPr>
          <p:nvPr>
            <p:ph type="body" sz="quarter" idx="12"/>
          </p:nvPr>
        </p:nvSpPr>
        <p:spPr>
          <a:xfrm>
            <a:off x="743718" y="1582950"/>
            <a:ext cx="7727969" cy="4015290"/>
          </a:xfrm>
        </p:spPr>
        <p:txBody>
          <a:bodyPr>
            <a:normAutofit/>
          </a:bodyPr>
          <a:lstStyle/>
          <a:p>
            <a:pPr marL="0" indent="0">
              <a:buNone/>
            </a:pPr>
            <a:r>
              <a:rPr lang="en-GB" sz="2400" dirty="0" smtClean="0"/>
              <a:t>The current open-ended discretion to impose 200% additional tax, is replaced with a framework to ensure consistent treatment of taxpayers in comparable circumstances.</a:t>
            </a:r>
          </a:p>
          <a:p>
            <a:pPr marL="0" indent="0">
              <a:buNone/>
            </a:pPr>
            <a:endParaRPr lang="en-GB" sz="2400" dirty="0"/>
          </a:p>
          <a:p>
            <a:pPr marL="0" indent="0">
              <a:buNone/>
            </a:pPr>
            <a:r>
              <a:rPr lang="en-GB" sz="2400" dirty="0"/>
              <a:t>Different rates of an understatement penalty based on the type of behaviour or degree of culpability involve.</a:t>
            </a:r>
          </a:p>
          <a:p>
            <a:pPr marL="0" indent="0">
              <a:buNone/>
            </a:pPr>
            <a:endParaRPr lang="en-GB" sz="2400" dirty="0"/>
          </a:p>
          <a:p>
            <a:pPr marL="0" indent="0">
              <a:buNone/>
            </a:pPr>
            <a:r>
              <a:rPr lang="en-GB" sz="2400" dirty="0" smtClean="0"/>
              <a:t>The penalty will be determined by selecting the highest percentage from the table, on a case by case basis.</a:t>
            </a:r>
          </a:p>
          <a:p>
            <a:pPr marL="0" indent="0">
              <a:buNone/>
            </a:pPr>
            <a:endParaRPr lang="en-GB" sz="2200" dirty="0" smtClean="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a:p>
        </p:txBody>
      </p:sp>
      <p:sp>
        <p:nvSpPr>
          <p:cNvPr id="7" name="Slide Number Placeholder 6"/>
          <p:cNvSpPr>
            <a:spLocks noGrp="1"/>
          </p:cNvSpPr>
          <p:nvPr>
            <p:ph type="sldNum" sz="quarter" idx="4"/>
          </p:nvPr>
        </p:nvSpPr>
        <p:spPr/>
        <p:txBody>
          <a:bodyPr/>
          <a:lstStyle/>
          <a:p>
            <a:fld id="{3CEA8E26-2D26-4E64-B9ED-9513548B4A39}" type="slidenum">
              <a:rPr lang="en-GB" smtClean="0"/>
              <a:pPr/>
              <a:t>5</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422" y="341194"/>
            <a:ext cx="7727969" cy="504967"/>
          </a:xfrm>
        </p:spPr>
        <p:txBody>
          <a:bodyPr/>
          <a:lstStyle/>
          <a:p>
            <a:r>
              <a:rPr lang="en-GB" b="1" dirty="0" smtClean="0"/>
              <a:t>Understatement penalty - table</a:t>
            </a:r>
            <a:endParaRPr lang="en-GB" b="1" dirty="0"/>
          </a:p>
        </p:txBody>
      </p:sp>
      <p:sp>
        <p:nvSpPr>
          <p:cNvPr id="3" name="Text Placeholder 2"/>
          <p:cNvSpPr>
            <a:spLocks noGrp="1"/>
          </p:cNvSpPr>
          <p:nvPr>
            <p:ph type="body" sz="quarter" idx="12"/>
          </p:nvPr>
        </p:nvSpPr>
        <p:spPr>
          <a:xfrm>
            <a:off x="716422" y="3603008"/>
            <a:ext cx="7727969" cy="1981583"/>
          </a:xfrm>
        </p:spPr>
        <p:txBody>
          <a:bodyPr>
            <a:normAutofit/>
          </a:bodyPr>
          <a:lstStyle/>
          <a:p>
            <a:pPr marL="0" indent="0">
              <a:buNone/>
            </a:pPr>
            <a:endParaRPr lang="en-GB" sz="22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a:p>
        </p:txBody>
      </p:sp>
      <p:sp>
        <p:nvSpPr>
          <p:cNvPr id="7" name="Slide Number Placeholder 6"/>
          <p:cNvSpPr>
            <a:spLocks noGrp="1"/>
          </p:cNvSpPr>
          <p:nvPr>
            <p:ph type="sldNum" sz="quarter" idx="4"/>
          </p:nvPr>
        </p:nvSpPr>
        <p:spPr/>
        <p:txBody>
          <a:bodyPr/>
          <a:lstStyle/>
          <a:p>
            <a:fld id="{3CEA8E26-2D26-4E64-B9ED-9513548B4A39}" type="slidenum">
              <a:rPr lang="en-GB" smtClean="0"/>
              <a:pPr/>
              <a:t>6</a:t>
            </a:fld>
            <a:endParaRPr lang="en-GB" dirty="0"/>
          </a:p>
        </p:txBody>
      </p:sp>
      <p:graphicFrame>
        <p:nvGraphicFramePr>
          <p:cNvPr id="8" name="Table 7"/>
          <p:cNvGraphicFramePr>
            <a:graphicFrameLocks noGrp="1"/>
          </p:cNvGraphicFramePr>
          <p:nvPr/>
        </p:nvGraphicFramePr>
        <p:xfrm>
          <a:off x="450374" y="968135"/>
          <a:ext cx="8419451" cy="5212080"/>
        </p:xfrm>
        <a:graphic>
          <a:graphicData uri="http://schemas.openxmlformats.org/drawingml/2006/table">
            <a:tbl>
              <a:tblPr firstRow="1" bandRow="1">
                <a:tableStyleId>{5C22544A-7EE6-4342-B048-85BDC9FD1C3A}</a:tableStyleId>
              </a:tblPr>
              <a:tblGrid>
                <a:gridCol w="2142700"/>
                <a:gridCol w="1601026"/>
                <a:gridCol w="1558575"/>
                <a:gridCol w="1558575"/>
                <a:gridCol w="1558575"/>
              </a:tblGrid>
              <a:tr h="568603">
                <a:tc>
                  <a:txBody>
                    <a:bodyPr/>
                    <a:lstStyle/>
                    <a:p>
                      <a:r>
                        <a:rPr lang="en-US" dirty="0" smtClean="0"/>
                        <a:t>Item</a:t>
                      </a:r>
                      <a:r>
                        <a:rPr lang="en-US" baseline="0" dirty="0" smtClean="0"/>
                        <a:t> </a:t>
                      </a:r>
                      <a:r>
                        <a:rPr lang="en-US" dirty="0" smtClean="0"/>
                        <a:t>/Behaviour</a:t>
                      </a:r>
                      <a:endParaRPr lang="en-ZA" dirty="0"/>
                    </a:p>
                  </a:txBody>
                  <a:tcPr/>
                </a:tc>
                <a:tc>
                  <a:txBody>
                    <a:bodyPr/>
                    <a:lstStyle/>
                    <a:p>
                      <a:pPr algn="ctr"/>
                      <a:r>
                        <a:rPr lang="en-US" dirty="0" smtClean="0"/>
                        <a:t>Standard</a:t>
                      </a:r>
                      <a:r>
                        <a:rPr lang="en-US" baseline="0" dirty="0" smtClean="0"/>
                        <a:t> </a:t>
                      </a:r>
                    </a:p>
                    <a:p>
                      <a:pPr algn="ctr"/>
                      <a:r>
                        <a:rPr lang="en-US" baseline="0" dirty="0" smtClean="0"/>
                        <a:t>Case</a:t>
                      </a:r>
                      <a:endParaRPr lang="en-ZA" dirty="0"/>
                    </a:p>
                  </a:txBody>
                  <a:tcPr/>
                </a:tc>
                <a:tc>
                  <a:txBody>
                    <a:bodyPr/>
                    <a:lstStyle/>
                    <a:p>
                      <a:pPr algn="ctr"/>
                      <a:r>
                        <a:rPr lang="en-US" dirty="0" smtClean="0"/>
                        <a:t>If obstructive,</a:t>
                      </a:r>
                      <a:r>
                        <a:rPr lang="en-US" baseline="0" dirty="0" smtClean="0"/>
                        <a:t> or repeat case</a:t>
                      </a:r>
                      <a:endParaRPr lang="en-ZA" dirty="0"/>
                    </a:p>
                  </a:txBody>
                  <a:tcPr/>
                </a:tc>
                <a:tc>
                  <a:txBody>
                    <a:bodyPr/>
                    <a:lstStyle/>
                    <a:p>
                      <a:pPr algn="ctr"/>
                      <a:r>
                        <a:rPr lang="en-US" dirty="0" smtClean="0"/>
                        <a:t>Voluntary</a:t>
                      </a:r>
                      <a:r>
                        <a:rPr lang="en-US" baseline="0" dirty="0" smtClean="0"/>
                        <a:t> disclosure </a:t>
                      </a:r>
                      <a:r>
                        <a:rPr lang="en-US" baseline="0" dirty="0" smtClean="0">
                          <a:solidFill>
                            <a:srgbClr val="FF0000"/>
                          </a:solidFill>
                        </a:rPr>
                        <a:t>after</a:t>
                      </a:r>
                      <a:r>
                        <a:rPr lang="en-US" baseline="0" dirty="0" smtClean="0"/>
                        <a:t> notification of audit</a:t>
                      </a:r>
                      <a:endParaRPr lang="en-ZA" dirty="0"/>
                    </a:p>
                  </a:txBody>
                  <a:tcPr/>
                </a:tc>
                <a:tc>
                  <a:txBody>
                    <a:bodyPr/>
                    <a:lstStyle/>
                    <a:p>
                      <a:pPr algn="ctr"/>
                      <a:r>
                        <a:rPr lang="en-US" dirty="0" smtClean="0"/>
                        <a:t>Voluntary</a:t>
                      </a:r>
                      <a:r>
                        <a:rPr lang="en-US" baseline="0" dirty="0" smtClean="0"/>
                        <a:t> disclosure </a:t>
                      </a:r>
                      <a:r>
                        <a:rPr lang="en-US" baseline="0" dirty="0" smtClean="0">
                          <a:solidFill>
                            <a:srgbClr val="FF0000"/>
                          </a:solidFill>
                        </a:rPr>
                        <a:t>before</a:t>
                      </a:r>
                      <a:r>
                        <a:rPr lang="en-US" baseline="0" dirty="0" smtClean="0"/>
                        <a:t> notification of audit</a:t>
                      </a:r>
                      <a:endParaRPr lang="en-ZA" dirty="0"/>
                    </a:p>
                  </a:txBody>
                  <a:tcPr/>
                </a:tc>
              </a:tr>
              <a:tr h="568603">
                <a:tc>
                  <a:txBody>
                    <a:bodyPr/>
                    <a:lstStyle/>
                    <a:p>
                      <a:r>
                        <a:rPr lang="en-US" dirty="0" err="1" smtClean="0"/>
                        <a:t>i</a:t>
                      </a:r>
                      <a:r>
                        <a:rPr lang="en-US" dirty="0" smtClean="0"/>
                        <a:t>.</a:t>
                      </a:r>
                      <a:r>
                        <a:rPr lang="en-US" baseline="0" dirty="0" smtClean="0"/>
                        <a:t> Substantial understatement</a:t>
                      </a:r>
                      <a:endParaRPr lang="en-ZA" dirty="0"/>
                    </a:p>
                  </a:txBody>
                  <a:tcPr/>
                </a:tc>
                <a:tc>
                  <a:txBody>
                    <a:bodyPr/>
                    <a:lstStyle/>
                    <a:p>
                      <a:pPr algn="ctr"/>
                      <a:r>
                        <a:rPr lang="en-US" dirty="0" smtClean="0"/>
                        <a:t>25%</a:t>
                      </a:r>
                      <a:endParaRPr lang="en-ZA" dirty="0"/>
                    </a:p>
                  </a:txBody>
                  <a:tcPr/>
                </a:tc>
                <a:tc>
                  <a:txBody>
                    <a:bodyPr/>
                    <a:lstStyle/>
                    <a:p>
                      <a:pPr algn="ctr"/>
                      <a:r>
                        <a:rPr lang="en-US" dirty="0" smtClean="0"/>
                        <a:t>50%</a:t>
                      </a:r>
                      <a:endParaRPr lang="en-ZA" dirty="0"/>
                    </a:p>
                  </a:txBody>
                  <a:tcPr/>
                </a:tc>
                <a:tc>
                  <a:txBody>
                    <a:bodyPr/>
                    <a:lstStyle/>
                    <a:p>
                      <a:pPr algn="ctr"/>
                      <a:r>
                        <a:rPr lang="en-US" dirty="0" smtClean="0"/>
                        <a:t>5%</a:t>
                      </a:r>
                      <a:endParaRPr lang="en-ZA" dirty="0"/>
                    </a:p>
                  </a:txBody>
                  <a:tcPr/>
                </a:tc>
                <a:tc>
                  <a:txBody>
                    <a:bodyPr/>
                    <a:lstStyle/>
                    <a:p>
                      <a:pPr algn="ctr"/>
                      <a:r>
                        <a:rPr lang="en-US" dirty="0" smtClean="0"/>
                        <a:t>0%</a:t>
                      </a:r>
                      <a:endParaRPr lang="en-ZA" dirty="0"/>
                    </a:p>
                  </a:txBody>
                  <a:tcPr/>
                </a:tc>
              </a:tr>
              <a:tr h="568603">
                <a:tc>
                  <a:txBody>
                    <a:bodyPr/>
                    <a:lstStyle/>
                    <a:p>
                      <a:r>
                        <a:rPr lang="en-US" dirty="0" smtClean="0"/>
                        <a:t>ii.</a:t>
                      </a:r>
                      <a:r>
                        <a:rPr lang="en-US" baseline="0" dirty="0" smtClean="0"/>
                        <a:t> Reasonable care not taken in completing return</a:t>
                      </a:r>
                      <a:endParaRPr lang="en-ZA" dirty="0"/>
                    </a:p>
                  </a:txBody>
                  <a:tcPr/>
                </a:tc>
                <a:tc>
                  <a:txBody>
                    <a:bodyPr/>
                    <a:lstStyle/>
                    <a:p>
                      <a:pPr algn="ctr"/>
                      <a:r>
                        <a:rPr lang="en-US" dirty="0" smtClean="0"/>
                        <a:t>50%</a:t>
                      </a:r>
                      <a:endParaRPr lang="en-ZA" dirty="0"/>
                    </a:p>
                  </a:txBody>
                  <a:tcPr/>
                </a:tc>
                <a:tc>
                  <a:txBody>
                    <a:bodyPr/>
                    <a:lstStyle/>
                    <a:p>
                      <a:pPr algn="ctr"/>
                      <a:r>
                        <a:rPr lang="en-US" dirty="0" smtClean="0"/>
                        <a:t>75%</a:t>
                      </a:r>
                      <a:endParaRPr lang="en-ZA" dirty="0"/>
                    </a:p>
                  </a:txBody>
                  <a:tcPr/>
                </a:tc>
                <a:tc>
                  <a:txBody>
                    <a:bodyPr/>
                    <a:lstStyle/>
                    <a:p>
                      <a:pPr algn="ctr"/>
                      <a:r>
                        <a:rPr lang="en-US" dirty="0" smtClean="0"/>
                        <a:t>25%</a:t>
                      </a:r>
                      <a:endParaRPr lang="en-ZA" dirty="0"/>
                    </a:p>
                  </a:txBody>
                  <a:tcPr/>
                </a:tc>
                <a:tc>
                  <a:txBody>
                    <a:bodyPr/>
                    <a:lstStyle/>
                    <a:p>
                      <a:pPr algn="ctr"/>
                      <a:r>
                        <a:rPr lang="en-US" dirty="0" smtClean="0"/>
                        <a:t>0%</a:t>
                      </a:r>
                      <a:endParaRPr lang="en-ZA" dirty="0"/>
                    </a:p>
                  </a:txBody>
                  <a:tcPr/>
                </a:tc>
              </a:tr>
              <a:tr h="568603">
                <a:tc>
                  <a:txBody>
                    <a:bodyPr/>
                    <a:lstStyle/>
                    <a:p>
                      <a:r>
                        <a:rPr lang="en-US" dirty="0" smtClean="0"/>
                        <a:t>iii. No</a:t>
                      </a:r>
                      <a:r>
                        <a:rPr lang="en-US" baseline="0" dirty="0" smtClean="0"/>
                        <a:t> reasonable grounds for ‘tax position’ taken</a:t>
                      </a:r>
                      <a:endParaRPr lang="en-ZA" dirty="0"/>
                    </a:p>
                  </a:txBody>
                  <a:tcPr/>
                </a:tc>
                <a:tc>
                  <a:txBody>
                    <a:bodyPr/>
                    <a:lstStyle/>
                    <a:p>
                      <a:pPr algn="ctr"/>
                      <a:r>
                        <a:rPr lang="en-US" dirty="0" smtClean="0"/>
                        <a:t>75%</a:t>
                      </a:r>
                      <a:endParaRPr lang="en-ZA" dirty="0"/>
                    </a:p>
                  </a:txBody>
                  <a:tcPr/>
                </a:tc>
                <a:tc>
                  <a:txBody>
                    <a:bodyPr/>
                    <a:lstStyle/>
                    <a:p>
                      <a:pPr algn="ctr"/>
                      <a:r>
                        <a:rPr lang="en-US" dirty="0" smtClean="0"/>
                        <a:t>100%</a:t>
                      </a:r>
                      <a:endParaRPr lang="en-ZA" dirty="0"/>
                    </a:p>
                  </a:txBody>
                  <a:tcPr/>
                </a:tc>
                <a:tc>
                  <a:txBody>
                    <a:bodyPr/>
                    <a:lstStyle/>
                    <a:p>
                      <a:pPr algn="ctr"/>
                      <a:r>
                        <a:rPr lang="en-US" dirty="0" smtClean="0"/>
                        <a:t>35%</a:t>
                      </a:r>
                      <a:endParaRPr lang="en-ZA" dirty="0"/>
                    </a:p>
                  </a:txBody>
                  <a:tcPr/>
                </a:tc>
                <a:tc>
                  <a:txBody>
                    <a:bodyPr/>
                    <a:lstStyle/>
                    <a:p>
                      <a:pPr algn="ctr"/>
                      <a:r>
                        <a:rPr lang="en-US" dirty="0" smtClean="0"/>
                        <a:t>0%</a:t>
                      </a:r>
                      <a:endParaRPr lang="en-ZA" dirty="0"/>
                    </a:p>
                  </a:txBody>
                  <a:tcPr/>
                </a:tc>
              </a:tr>
              <a:tr h="568603">
                <a:tc>
                  <a:txBody>
                    <a:bodyPr/>
                    <a:lstStyle/>
                    <a:p>
                      <a:r>
                        <a:rPr lang="en-US" dirty="0" smtClean="0"/>
                        <a:t>iv. Gross negligence</a:t>
                      </a:r>
                      <a:endParaRPr lang="en-ZA" dirty="0"/>
                    </a:p>
                  </a:txBody>
                  <a:tcPr/>
                </a:tc>
                <a:tc>
                  <a:txBody>
                    <a:bodyPr/>
                    <a:lstStyle/>
                    <a:p>
                      <a:pPr algn="ctr"/>
                      <a:r>
                        <a:rPr lang="en-US" dirty="0" smtClean="0"/>
                        <a:t>100%</a:t>
                      </a:r>
                      <a:endParaRPr lang="en-ZA" dirty="0"/>
                    </a:p>
                  </a:txBody>
                  <a:tcPr/>
                </a:tc>
                <a:tc>
                  <a:txBody>
                    <a:bodyPr/>
                    <a:lstStyle/>
                    <a:p>
                      <a:pPr algn="ctr"/>
                      <a:r>
                        <a:rPr lang="en-US" dirty="0" smtClean="0"/>
                        <a:t>125%</a:t>
                      </a:r>
                      <a:endParaRPr lang="en-ZA" dirty="0"/>
                    </a:p>
                  </a:txBody>
                  <a:tcPr/>
                </a:tc>
                <a:tc>
                  <a:txBody>
                    <a:bodyPr/>
                    <a:lstStyle/>
                    <a:p>
                      <a:pPr algn="ctr"/>
                      <a:r>
                        <a:rPr lang="en-US" dirty="0" smtClean="0"/>
                        <a:t>50%</a:t>
                      </a:r>
                      <a:endParaRPr lang="en-ZA" dirty="0"/>
                    </a:p>
                  </a:txBody>
                  <a:tcPr/>
                </a:tc>
                <a:tc>
                  <a:txBody>
                    <a:bodyPr/>
                    <a:lstStyle/>
                    <a:p>
                      <a:pPr algn="ctr"/>
                      <a:r>
                        <a:rPr lang="en-US" dirty="0" smtClean="0"/>
                        <a:t>5%</a:t>
                      </a:r>
                      <a:endParaRPr lang="en-ZA" dirty="0"/>
                    </a:p>
                  </a:txBody>
                  <a:tcPr/>
                </a:tc>
              </a:tr>
              <a:tr h="568603">
                <a:tc>
                  <a:txBody>
                    <a:bodyPr/>
                    <a:lstStyle/>
                    <a:p>
                      <a:r>
                        <a:rPr lang="en-US" dirty="0" smtClean="0"/>
                        <a:t>v.</a:t>
                      </a:r>
                      <a:r>
                        <a:rPr lang="en-US" baseline="0" dirty="0" smtClean="0"/>
                        <a:t> Intentional tax evasion</a:t>
                      </a:r>
                      <a:endParaRPr lang="en-ZA" dirty="0"/>
                    </a:p>
                  </a:txBody>
                  <a:tcPr/>
                </a:tc>
                <a:tc>
                  <a:txBody>
                    <a:bodyPr/>
                    <a:lstStyle/>
                    <a:p>
                      <a:pPr algn="ctr"/>
                      <a:r>
                        <a:rPr lang="en-US" dirty="0" smtClean="0"/>
                        <a:t>150%</a:t>
                      </a:r>
                      <a:endParaRPr lang="en-ZA" dirty="0"/>
                    </a:p>
                  </a:txBody>
                  <a:tcPr/>
                </a:tc>
                <a:tc>
                  <a:txBody>
                    <a:bodyPr/>
                    <a:lstStyle/>
                    <a:p>
                      <a:pPr algn="ctr"/>
                      <a:r>
                        <a:rPr lang="en-US" dirty="0" smtClean="0"/>
                        <a:t>200%</a:t>
                      </a:r>
                      <a:endParaRPr lang="en-ZA" dirty="0"/>
                    </a:p>
                  </a:txBody>
                  <a:tcPr/>
                </a:tc>
                <a:tc>
                  <a:txBody>
                    <a:bodyPr/>
                    <a:lstStyle/>
                    <a:p>
                      <a:pPr algn="ctr"/>
                      <a:r>
                        <a:rPr lang="en-US" dirty="0" smtClean="0"/>
                        <a:t>75%</a:t>
                      </a:r>
                      <a:endParaRPr lang="en-ZA" dirty="0"/>
                    </a:p>
                  </a:txBody>
                  <a:tcPr/>
                </a:tc>
                <a:tc>
                  <a:txBody>
                    <a:bodyPr/>
                    <a:lstStyle/>
                    <a:p>
                      <a:pPr algn="ctr"/>
                      <a:r>
                        <a:rPr lang="en-US" dirty="0" smtClean="0"/>
                        <a:t>10%</a:t>
                      </a:r>
                      <a:endParaRPr lang="en-ZA" dirty="0"/>
                    </a:p>
                  </a:txBody>
                  <a:tcPr/>
                </a:tc>
              </a:tr>
            </a:tbl>
          </a:graphicData>
        </a:graphic>
      </p:graphicFrame>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Understatement penalty - Definitions</a:t>
            </a:r>
            <a:endParaRPr lang="en-GB" b="1" dirty="0"/>
          </a:p>
        </p:txBody>
      </p:sp>
      <p:sp>
        <p:nvSpPr>
          <p:cNvPr id="3" name="Text Placeholder 2"/>
          <p:cNvSpPr>
            <a:spLocks noGrp="1"/>
          </p:cNvSpPr>
          <p:nvPr>
            <p:ph type="body" sz="quarter" idx="12"/>
          </p:nvPr>
        </p:nvSpPr>
        <p:spPr/>
        <p:txBody>
          <a:bodyPr>
            <a:normAutofit/>
          </a:bodyPr>
          <a:lstStyle/>
          <a:p>
            <a:pPr marL="0" indent="0" algn="just">
              <a:buNone/>
            </a:pPr>
            <a:r>
              <a:rPr lang="en-GB" sz="2200" dirty="0" smtClean="0"/>
              <a:t>‘</a:t>
            </a:r>
            <a:r>
              <a:rPr lang="en-GB" sz="2400" b="1" dirty="0" smtClean="0"/>
              <a:t>Repeated case’</a:t>
            </a:r>
            <a:r>
              <a:rPr lang="en-GB" sz="2400" dirty="0" smtClean="0"/>
              <a:t> - </a:t>
            </a:r>
            <a:r>
              <a:rPr lang="en-US" sz="2400" dirty="0"/>
              <a:t>a second or further case of any of the </a:t>
            </a:r>
            <a:r>
              <a:rPr lang="en-US" sz="2400" dirty="0" err="1"/>
              <a:t>behaviours</a:t>
            </a:r>
            <a:r>
              <a:rPr lang="en-US" sz="2400" dirty="0"/>
              <a:t> listed under items (</a:t>
            </a:r>
            <a:r>
              <a:rPr lang="en-US" sz="2400" dirty="0" err="1"/>
              <a:t>i</a:t>
            </a:r>
            <a:r>
              <a:rPr lang="en-US" sz="2400" dirty="0"/>
              <a:t>) to (v) of the </a:t>
            </a:r>
            <a:r>
              <a:rPr lang="en-US" sz="2400" dirty="0" smtClean="0"/>
              <a:t>table within </a:t>
            </a:r>
            <a:r>
              <a:rPr lang="en-US" sz="2400" dirty="0"/>
              <a:t>five years of the previous </a:t>
            </a:r>
            <a:r>
              <a:rPr lang="en-US" sz="2400" dirty="0" smtClean="0"/>
              <a:t>case</a:t>
            </a:r>
          </a:p>
          <a:p>
            <a:pPr marL="0" indent="0" algn="just">
              <a:buNone/>
            </a:pPr>
            <a:endParaRPr lang="en-US" sz="2400" dirty="0"/>
          </a:p>
          <a:p>
            <a:pPr marL="0" indent="0" algn="just">
              <a:buNone/>
            </a:pPr>
            <a:r>
              <a:rPr lang="en-US" sz="2400" b="1" dirty="0" smtClean="0"/>
              <a:t>‘Substantial Understatement</a:t>
            </a:r>
            <a:r>
              <a:rPr lang="en-US" sz="2400" b="1" dirty="0"/>
              <a:t>’ </a:t>
            </a:r>
            <a:r>
              <a:rPr lang="en-US" sz="2400" dirty="0" smtClean="0"/>
              <a:t>- </a:t>
            </a:r>
            <a:r>
              <a:rPr lang="en-US" sz="2400" dirty="0"/>
              <a:t>a case where the prejudice to SARS or the </a:t>
            </a:r>
            <a:r>
              <a:rPr lang="en-US" sz="2400" i="1" dirty="0"/>
              <a:t>fiscus </a:t>
            </a:r>
            <a:r>
              <a:rPr lang="en-US" sz="2400" dirty="0"/>
              <a:t>exceeds the greater of 5</a:t>
            </a:r>
            <a:r>
              <a:rPr lang="en-US" sz="2400" dirty="0" smtClean="0"/>
              <a:t>% of </a:t>
            </a:r>
            <a:r>
              <a:rPr lang="en-US" sz="2400" dirty="0"/>
              <a:t>the amount of ‘tax’ properly chargeable or </a:t>
            </a:r>
            <a:r>
              <a:rPr lang="en-US" sz="2400" dirty="0" smtClean="0"/>
              <a:t>refundable for </a:t>
            </a:r>
            <a:r>
              <a:rPr lang="en-US" sz="2400" dirty="0"/>
              <a:t>the relevant tax period, or R1 000 </a:t>
            </a:r>
            <a:r>
              <a:rPr lang="en-US" sz="2400" dirty="0" smtClean="0"/>
              <a:t>000</a:t>
            </a:r>
            <a:endParaRPr lang="en-US" sz="2400" dirty="0"/>
          </a:p>
          <a:p>
            <a:pPr marL="0" indent="0">
              <a:buNone/>
            </a:pPr>
            <a:endParaRPr lang="en-GB" sz="22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7</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Understatement penalty - Definitions</a:t>
            </a:r>
            <a:endParaRPr lang="en-GB" b="1" dirty="0"/>
          </a:p>
        </p:txBody>
      </p:sp>
      <p:sp>
        <p:nvSpPr>
          <p:cNvPr id="3" name="Text Placeholder 2"/>
          <p:cNvSpPr>
            <a:spLocks noGrp="1"/>
          </p:cNvSpPr>
          <p:nvPr>
            <p:ph type="body" sz="quarter" idx="12"/>
          </p:nvPr>
        </p:nvSpPr>
        <p:spPr/>
        <p:txBody>
          <a:bodyPr>
            <a:normAutofit/>
          </a:bodyPr>
          <a:lstStyle/>
          <a:p>
            <a:pPr algn="just">
              <a:buNone/>
            </a:pPr>
            <a:r>
              <a:rPr lang="en-GB" sz="2200" dirty="0" smtClean="0"/>
              <a:t>‘</a:t>
            </a:r>
            <a:r>
              <a:rPr lang="en-GB" sz="2400" b="1" dirty="0" smtClean="0"/>
              <a:t>Understatement’</a:t>
            </a:r>
            <a:r>
              <a:rPr lang="en-GB" sz="2400" dirty="0" smtClean="0"/>
              <a:t> -  any</a:t>
            </a:r>
            <a:r>
              <a:rPr lang="en-US" sz="2400" dirty="0" smtClean="0"/>
              <a:t>  </a:t>
            </a:r>
            <a:r>
              <a:rPr lang="en-US" sz="2400" dirty="0"/>
              <a:t>prejudice to SARS or the </a:t>
            </a:r>
            <a:r>
              <a:rPr lang="en-US" sz="2400" i="1" dirty="0"/>
              <a:t>fiscus </a:t>
            </a:r>
            <a:r>
              <a:rPr lang="en-US" sz="2400" dirty="0"/>
              <a:t>in respect of a tax period as a result </a:t>
            </a:r>
            <a:r>
              <a:rPr lang="en-US" sz="2400" dirty="0" smtClean="0"/>
              <a:t>of:</a:t>
            </a:r>
            <a:endParaRPr lang="en-US" sz="2400" dirty="0"/>
          </a:p>
          <a:p>
            <a:pPr marL="531813" indent="-531813" algn="just">
              <a:buAutoNum type="alphaLcParenBoth"/>
              <a:tabLst>
                <a:tab pos="531813" algn="l"/>
              </a:tabLst>
            </a:pPr>
            <a:r>
              <a:rPr lang="en-US" sz="2400" dirty="0" smtClean="0"/>
              <a:t>a </a:t>
            </a:r>
            <a:r>
              <a:rPr lang="en-US" sz="2400" dirty="0"/>
              <a:t>default in rendering a return</a:t>
            </a:r>
            <a:r>
              <a:rPr lang="en-US" sz="2400" dirty="0" smtClean="0"/>
              <a:t>;</a:t>
            </a:r>
          </a:p>
          <a:p>
            <a:pPr marL="531813" indent="-531813" algn="just">
              <a:buNone/>
              <a:tabLst>
                <a:tab pos="531813" algn="l"/>
              </a:tabLst>
            </a:pPr>
            <a:r>
              <a:rPr lang="en-US" sz="2400" dirty="0" smtClean="0"/>
              <a:t>(b) 	an </a:t>
            </a:r>
            <a:r>
              <a:rPr lang="en-US" sz="2400" dirty="0"/>
              <a:t>omission from a return;</a:t>
            </a:r>
          </a:p>
          <a:p>
            <a:pPr marL="531813" indent="-531813" algn="just">
              <a:buNone/>
              <a:tabLst>
                <a:tab pos="531813" algn="l"/>
              </a:tabLst>
            </a:pPr>
            <a:r>
              <a:rPr lang="en-US" sz="2400" dirty="0" smtClean="0"/>
              <a:t>(</a:t>
            </a:r>
            <a:r>
              <a:rPr lang="en-US" sz="2400" i="1" dirty="0" smtClean="0"/>
              <a:t>c</a:t>
            </a:r>
            <a:r>
              <a:rPr lang="en-US" sz="2400" dirty="0" smtClean="0"/>
              <a:t>) 	an </a:t>
            </a:r>
            <a:r>
              <a:rPr lang="en-US" sz="2400" dirty="0"/>
              <a:t>incorrect statement in a return; or</a:t>
            </a:r>
          </a:p>
          <a:p>
            <a:pPr marL="531813" indent="-531813" algn="just">
              <a:buNone/>
              <a:tabLst>
                <a:tab pos="531813" algn="l"/>
              </a:tabLst>
            </a:pPr>
            <a:r>
              <a:rPr lang="en-US" sz="2400" dirty="0"/>
              <a:t>(</a:t>
            </a:r>
            <a:r>
              <a:rPr lang="en-US" sz="2400" i="1" dirty="0" smtClean="0"/>
              <a:t>d</a:t>
            </a:r>
            <a:r>
              <a:rPr lang="en-US" sz="2400" dirty="0" smtClean="0"/>
              <a:t>)	if </a:t>
            </a:r>
            <a:r>
              <a:rPr lang="en-US" sz="2400" dirty="0"/>
              <a:t>no return is required, the failure to pay the correct amount of ‘tax’.</a:t>
            </a:r>
          </a:p>
          <a:p>
            <a:pPr marL="0" indent="0">
              <a:buNone/>
            </a:pPr>
            <a:endParaRPr lang="en-GB" sz="22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8</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Understatement penalty - Remittance</a:t>
            </a:r>
            <a:endParaRPr lang="en-GB" b="1" dirty="0"/>
          </a:p>
        </p:txBody>
      </p:sp>
      <p:sp>
        <p:nvSpPr>
          <p:cNvPr id="3" name="Text Placeholder 2"/>
          <p:cNvSpPr>
            <a:spLocks noGrp="1"/>
          </p:cNvSpPr>
          <p:nvPr>
            <p:ph type="body" sz="quarter" idx="12"/>
          </p:nvPr>
        </p:nvSpPr>
        <p:spPr>
          <a:xfrm>
            <a:off x="634536" y="1582950"/>
            <a:ext cx="7727969" cy="4015290"/>
          </a:xfrm>
        </p:spPr>
        <p:txBody>
          <a:bodyPr>
            <a:noAutofit/>
          </a:bodyPr>
          <a:lstStyle/>
          <a:p>
            <a:pPr marL="0" indent="0" algn="just">
              <a:buNone/>
            </a:pPr>
            <a:r>
              <a:rPr lang="en-GB" sz="2400" dirty="0" smtClean="0"/>
              <a:t>SARS must remit a ‘substantial understatement’ penalty, if satisfied that:</a:t>
            </a:r>
          </a:p>
          <a:p>
            <a:pPr marL="355600" indent="-355600" algn="just">
              <a:buFontTx/>
              <a:buChar char="-"/>
              <a:tabLst>
                <a:tab pos="355600" algn="l"/>
              </a:tabLst>
            </a:pPr>
            <a:r>
              <a:rPr lang="en-GB" sz="2400" dirty="0" smtClean="0"/>
              <a:t>full disclosure was made prior to the date that the relevant return was due;</a:t>
            </a:r>
          </a:p>
          <a:p>
            <a:pPr marL="355600" indent="-355600" algn="just">
              <a:buFontTx/>
              <a:buChar char="-"/>
              <a:tabLst>
                <a:tab pos="355600" algn="l"/>
              </a:tabLst>
            </a:pPr>
            <a:r>
              <a:rPr lang="en-GB" sz="2400" dirty="0"/>
              <a:t>t</a:t>
            </a:r>
            <a:r>
              <a:rPr lang="en-GB" sz="2400" dirty="0" smtClean="0"/>
              <a:t>he taxpayer was in possession of a registered tax practitioner’s opinion, which;</a:t>
            </a:r>
          </a:p>
          <a:p>
            <a:pPr marL="1077913" indent="-354013" algn="just">
              <a:buFontTx/>
              <a:buChar char="-"/>
              <a:tabLst>
                <a:tab pos="1077913" algn="l"/>
              </a:tabLst>
            </a:pPr>
            <a:r>
              <a:rPr lang="en-GB" sz="2400" dirty="0" smtClean="0"/>
              <a:t>was issued no later that the date that the relevant return was due;</a:t>
            </a:r>
          </a:p>
          <a:p>
            <a:pPr marL="1077913" indent="-354013" algn="just">
              <a:buFontTx/>
              <a:buChar char="-"/>
              <a:tabLst>
                <a:tab pos="1077913" algn="l"/>
              </a:tabLst>
            </a:pPr>
            <a:r>
              <a:rPr lang="en-GB" sz="2400" dirty="0"/>
              <a:t>b</a:t>
            </a:r>
            <a:r>
              <a:rPr lang="en-GB" sz="2400" dirty="0" smtClean="0"/>
              <a:t>ased on full disclosure of facts and circumstances</a:t>
            </a:r>
          </a:p>
          <a:p>
            <a:pPr marL="1077913" indent="-354013" algn="just">
              <a:buFontTx/>
              <a:buChar char="-"/>
              <a:tabLst>
                <a:tab pos="1077913" algn="l"/>
              </a:tabLst>
            </a:pPr>
            <a:r>
              <a:rPr lang="en-GB" sz="2400" dirty="0" smtClean="0"/>
              <a:t>confirmed that a court is likely to upheld</a:t>
            </a:r>
            <a:endParaRPr lang="en-GB" sz="2400" dirty="0"/>
          </a:p>
        </p:txBody>
      </p:sp>
      <p:sp>
        <p:nvSpPr>
          <p:cNvPr id="4" name="Text Placeholder 3"/>
          <p:cNvSpPr>
            <a:spLocks noGrp="1"/>
          </p:cNvSpPr>
          <p:nvPr>
            <p:ph type="body" sz="quarter" idx="15"/>
          </p:nvPr>
        </p:nvSpPr>
        <p:spPr/>
        <p:txBody>
          <a:bodyPr/>
          <a:lstStyle/>
          <a:p>
            <a:endParaRPr lang="en-GB"/>
          </a:p>
        </p:txBody>
      </p:sp>
      <p:sp>
        <p:nvSpPr>
          <p:cNvPr id="5" name="Text Placeholder 4"/>
          <p:cNvSpPr>
            <a:spLocks noGrp="1"/>
          </p:cNvSpPr>
          <p:nvPr>
            <p:ph type="body" sz="quarter" idx="16"/>
          </p:nvPr>
        </p:nvSpPr>
        <p:spPr/>
        <p:txBody>
          <a:bodyPr/>
          <a:lstStyle/>
          <a:p>
            <a:endParaRPr lang="en-GB"/>
          </a:p>
        </p:txBody>
      </p:sp>
      <p:sp>
        <p:nvSpPr>
          <p:cNvPr id="6" name="Text Placeholder 5"/>
          <p:cNvSpPr>
            <a:spLocks noGrp="1"/>
          </p:cNvSpPr>
          <p:nvPr>
            <p:ph type="body" sz="quarter" idx="17"/>
          </p:nvPr>
        </p:nvSpPr>
        <p:spPr/>
        <p:txBody>
          <a:bodyPr/>
          <a:lstStyle/>
          <a:p>
            <a:endParaRPr lang="en-GB" dirty="0"/>
          </a:p>
        </p:txBody>
      </p:sp>
      <p:sp>
        <p:nvSpPr>
          <p:cNvPr id="7" name="Slide Number Placeholder 6"/>
          <p:cNvSpPr>
            <a:spLocks noGrp="1"/>
          </p:cNvSpPr>
          <p:nvPr>
            <p:ph type="sldNum" sz="quarter" idx="4"/>
          </p:nvPr>
        </p:nvSpPr>
        <p:spPr/>
        <p:txBody>
          <a:bodyPr/>
          <a:lstStyle/>
          <a:p>
            <a:fld id="{3CEA8E26-2D26-4E64-B9ED-9513548B4A39}" type="slidenum">
              <a:rPr lang="en-GB" smtClean="0"/>
              <a:pPr/>
              <a:t>9</a:t>
            </a:fld>
            <a:endParaRPr lang="en-GB" dirty="0"/>
          </a:p>
        </p:txBody>
      </p:sp>
    </p:spTree>
    <p:extLst>
      <p:ext uri="{BB962C8B-B14F-4D97-AF65-F5344CB8AC3E}">
        <p14:creationId xmlns="" xmlns:p14="http://schemas.microsoft.com/office/powerpoint/2010/main" val="469252087"/>
      </p:ext>
    </p:extLst>
  </p:cSld>
  <p:clrMapOvr>
    <a:masterClrMapping/>
  </p:clrMapOvr>
  <p:timing>
    <p:tnLst>
      <p:par>
        <p:cTn id="1" dur="indefinite" restart="never" nodeType="tmRoot"/>
      </p:par>
    </p:tnLst>
  </p:timing>
</p:sld>
</file>

<file path=ppt/theme/theme1.xml><?xml version="1.0" encoding="utf-8"?>
<a:theme xmlns:a="http://schemas.openxmlformats.org/drawingml/2006/main" name="BG_PPT">
  <a:themeElements>
    <a:clrScheme name="BG">
      <a:dk1>
        <a:srgbClr val="271100"/>
      </a:dk1>
      <a:lt1>
        <a:srgbClr val="FFFFFF"/>
      </a:lt1>
      <a:dk2>
        <a:srgbClr val="271100"/>
      </a:dk2>
      <a:lt2>
        <a:srgbClr val="FFFFFF"/>
      </a:lt2>
      <a:accent1>
        <a:srgbClr val="A2958E"/>
      </a:accent1>
      <a:accent2>
        <a:srgbClr val="B12426"/>
      </a:accent2>
      <a:accent3>
        <a:srgbClr val="241B14"/>
      </a:accent3>
      <a:accent4>
        <a:srgbClr val="52587F"/>
      </a:accent4>
      <a:accent5>
        <a:srgbClr val="E2E0D6"/>
      </a:accent5>
      <a:accent6>
        <a:srgbClr val="3B8089"/>
      </a:accent6>
      <a:hlink>
        <a:srgbClr val="A2958E"/>
      </a:hlink>
      <a:folHlink>
        <a:srgbClr val="DFDCE3"/>
      </a:folHlink>
    </a:clrScheme>
    <a:fontScheme name="TITLE PAGE MAIN HEADING">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solidFill>
            <a:srgbClr val="000000"/>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extraClrScheme>
      <a:clrScheme name="1_Title Slide 1">
        <a:dk1>
          <a:srgbClr val="000000"/>
        </a:dk1>
        <a:lt1>
          <a:srgbClr val="FFFFFF"/>
        </a:lt1>
        <a:dk2>
          <a:srgbClr val="5F574F"/>
        </a:dk2>
        <a:lt2>
          <a:srgbClr val="A1C4D0"/>
        </a:lt2>
        <a:accent1>
          <a:srgbClr val="DC291E"/>
        </a:accent1>
        <a:accent2>
          <a:srgbClr val="AF9A00"/>
        </a:accent2>
        <a:accent3>
          <a:srgbClr val="FFFFFF"/>
        </a:accent3>
        <a:accent4>
          <a:srgbClr val="000000"/>
        </a:accent4>
        <a:accent5>
          <a:srgbClr val="EBACAB"/>
        </a:accent5>
        <a:accent6>
          <a:srgbClr val="9E8B00"/>
        </a:accent6>
        <a:hlink>
          <a:srgbClr val="4BC8B6"/>
        </a:hlink>
        <a:folHlink>
          <a:srgbClr val="EA712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BG_PPT</Template>
  <TotalTime>279</TotalTime>
  <Words>983</Words>
  <Application>Microsoft Office PowerPoint</Application>
  <PresentationFormat>On-screen Show (4:3)</PresentationFormat>
  <Paragraphs>166</Paragraphs>
  <Slides>24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Wingdings</vt:lpstr>
      <vt:lpstr>BG_PPT</vt:lpstr>
      <vt:lpstr>TAX ADMINISTRATION ACT, 2011</vt:lpstr>
      <vt:lpstr>Slide 2</vt:lpstr>
      <vt:lpstr>Slide 3</vt:lpstr>
      <vt:lpstr>UNDERSTATEMENT PENALTY</vt:lpstr>
      <vt:lpstr>Understatement penalty - general</vt:lpstr>
      <vt:lpstr>Understatement penalty - table</vt:lpstr>
      <vt:lpstr>Understatement penalty - Definitions</vt:lpstr>
      <vt:lpstr>Understatement penalty - Definitions</vt:lpstr>
      <vt:lpstr>Understatement penalty - Remittance</vt:lpstr>
      <vt:lpstr>Understatement penalty – Remittance – Full disclosure of facts and circumstances</vt:lpstr>
      <vt:lpstr>Understatement penalty – Remittance, objection &amp; appeal</vt:lpstr>
      <vt:lpstr>VOLUNTARY DISCLOSURE PROGRAMME</vt:lpstr>
      <vt:lpstr>Voluntary Disclosure Programme</vt:lpstr>
      <vt:lpstr>Voluntary Disclosure Programme</vt:lpstr>
      <vt:lpstr>Voluntary Disclosure Programme – Relief granted to defaulting taxpayer</vt:lpstr>
      <vt:lpstr>Voluntary Disclosure Programme – Extent of relief</vt:lpstr>
      <vt:lpstr>Voluntary Disclosure Programme – Extent of relief</vt:lpstr>
      <vt:lpstr>Voluntary Disclosure Programme –  No name basis</vt:lpstr>
      <vt:lpstr>THIRD PARTY APPOINTMENT</vt:lpstr>
      <vt:lpstr>Third party appointments – 179(1)</vt:lpstr>
      <vt:lpstr>Third party appointments – 179(2)</vt:lpstr>
      <vt:lpstr>Third party appointments – 179(3)</vt:lpstr>
      <vt:lpstr>Third party appointments – 179(4)</vt:lpstr>
      <vt:lpstr>Slide 24</vt:lpstr>
    </vt:vector>
  </TitlesOfParts>
  <Company>Bowman Gilfillan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AHYLAND</dc:creator>
  <cp:lastModifiedBy>Johan Kotze</cp:lastModifiedBy>
  <cp:revision>33</cp:revision>
  <dcterms:created xsi:type="dcterms:W3CDTF">2012-10-22T07:21:54Z</dcterms:created>
  <dcterms:modified xsi:type="dcterms:W3CDTF">2012-11-09T08:54:42Z</dcterms:modified>
</cp:coreProperties>
</file>