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8"/>
  </p:notesMasterIdLst>
  <p:handoutMasterIdLst>
    <p:handoutMasterId r:id="rId9"/>
  </p:handoutMasterIdLst>
  <p:sldIdLst>
    <p:sldId id="441" r:id="rId2"/>
    <p:sldId id="442" r:id="rId3"/>
    <p:sldId id="445" r:id="rId4"/>
    <p:sldId id="446" r:id="rId5"/>
    <p:sldId id="568" r:id="rId6"/>
    <p:sldId id="569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F6F3"/>
    <a:srgbClr val="BDF4FF"/>
    <a:srgbClr val="4BC8B6"/>
    <a:srgbClr val="A2958E"/>
    <a:srgbClr val="000000"/>
    <a:srgbClr val="DB002E"/>
    <a:srgbClr val="DDEDFB"/>
    <a:srgbClr val="00124C"/>
    <a:srgbClr val="C0B9B4"/>
    <a:srgbClr val="D5DE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26" autoAdjust="0"/>
    <p:restoredTop sz="94718" autoAdjust="0"/>
  </p:normalViewPr>
  <p:slideViewPr>
    <p:cSldViewPr snapToGrid="0">
      <p:cViewPr varScale="1">
        <p:scale>
          <a:sx n="89" d="100"/>
          <a:sy n="89" d="100"/>
        </p:scale>
        <p:origin x="-1218" y="-96"/>
      </p:cViewPr>
      <p:guideLst>
        <p:guide orient="horz" pos="2160"/>
        <p:guide orient="horz" pos="351"/>
        <p:guide orient="horz" pos="3948"/>
        <p:guide pos="2880"/>
        <p:guide pos="343"/>
        <p:guide pos="541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14784E-DE86-46F2-A6A6-BEA42DF6CFE4}" type="datetimeFigureOut">
              <a:rPr lang="en-ZA" smtClean="0"/>
              <a:pPr/>
              <a:t>06/11/2011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7B95D8-3380-4EAC-B4BE-1F45393C5A10}" type="slidenum">
              <a:rPr lang="en-ZA" smtClean="0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ZW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C5890D01-F88E-40F8-A355-61899DC62009}" type="datetimeFigureOut">
              <a:rPr lang="en-US" smtClean="0"/>
              <a:pPr>
                <a:defRPr/>
              </a:pPr>
              <a:t>11/6/2011</a:t>
            </a:fld>
            <a:endParaRPr lang="en-ZW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ZW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ZW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0F152F2B-B109-4231-AA4A-B020D986DCB0}" type="slidenum">
              <a:rPr lang="en-ZW" smtClean="0"/>
              <a:pPr>
                <a:defRPr/>
              </a:pPr>
              <a:t>‹#›</a:t>
            </a:fld>
            <a:endParaRPr lang="en-ZW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BLANK">
    <p:bg bwMode="gray"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53124" y="3429849"/>
            <a:ext cx="4846024" cy="610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1153123" y="4104997"/>
            <a:ext cx="4861884" cy="37745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_DIVIDER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1170958" y="1941853"/>
            <a:ext cx="6475548" cy="326092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50000"/>
              </a:lnSpc>
              <a:buFont typeface="Arial" pitchFamily="34" charset="0"/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</a:defRPr>
            </a:lvl1pPr>
            <a:lvl2pPr marL="341313" indent="-169863">
              <a:buSzPct val="100000"/>
              <a:buFont typeface="Arial" pitchFamily="34" charset="0"/>
              <a:buChar char="−"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</a:defRPr>
            </a:lvl2pPr>
            <a:lvl3pPr marL="854075" indent="-222250">
              <a:buSzPct val="100000"/>
              <a:buFont typeface="Wingdings" pitchFamily="2" charset="2"/>
              <a:buChar char="§"/>
              <a:defRPr sz="3000">
                <a:solidFill>
                  <a:schemeClr val="bg1"/>
                </a:solidFill>
              </a:defRPr>
            </a:lvl3pPr>
            <a:lvl4pPr marL="1087438" indent="-233363">
              <a:buSzPct val="80000"/>
              <a:buFont typeface="Arial" pitchFamily="34" charset="0"/>
              <a:buChar char="•"/>
              <a:defRPr sz="3000">
                <a:solidFill>
                  <a:schemeClr val="bg1"/>
                </a:solidFill>
              </a:defRPr>
            </a:lvl4pPr>
            <a:lvl5pPr marL="1316038" indent="-230188">
              <a:buSzPct val="80000"/>
              <a:buFont typeface="Arial" pitchFamily="34" charset="0"/>
              <a:buChar char="−"/>
              <a:defRPr sz="3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First level bullet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WHIT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1164716" y="351754"/>
            <a:ext cx="7141084" cy="517813"/>
          </a:xfrm>
        </p:spPr>
        <p:txBody>
          <a:bodyPr anchor="t" anchorCtr="0"/>
          <a:lstStyle>
            <a:lvl1pPr>
              <a:defRPr sz="24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insert slide title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29674" y="6555384"/>
            <a:ext cx="35893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A08D4222-5469-4CB6-AB8D-134650D5FF18}" type="slidenum">
              <a:rPr lang="en-US" sz="1000" b="0" cap="all" baseline="0" smtClean="0">
                <a:solidFill>
                  <a:schemeClr val="tx1"/>
                </a:solidFill>
                <a:latin typeface="Arial" pitchFamily="34" charset="0"/>
              </a:rPr>
              <a:pPr/>
              <a:t>‹#›</a:t>
            </a:fld>
            <a:endParaRPr lang="en-US" sz="1000" b="0" cap="all" baseline="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1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571500" y="1328930"/>
            <a:ext cx="77343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cap="none" baseline="0">
                <a:solidFill>
                  <a:srgbClr val="A2958E"/>
                </a:solidFill>
                <a:latin typeface="Arial" pitchFamily="34" charset="0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insert sub heading</a:t>
            </a:r>
            <a:endParaRPr lang="en-US" dirty="0"/>
          </a:p>
        </p:txBody>
      </p:sp>
      <p:sp>
        <p:nvSpPr>
          <p:cNvPr id="12" name="Text Placeholder 16"/>
          <p:cNvSpPr>
            <a:spLocks noGrp="1"/>
          </p:cNvSpPr>
          <p:nvPr>
            <p:ph type="body" sz="quarter" idx="12" hasCustomPrompt="1"/>
          </p:nvPr>
        </p:nvSpPr>
        <p:spPr>
          <a:xfrm>
            <a:off x="571500" y="2197873"/>
            <a:ext cx="7734300" cy="1221800"/>
          </a:xfrm>
          <a:prstGeom prst="rect">
            <a:avLst/>
          </a:prstGeom>
        </p:spPr>
        <p:txBody>
          <a:bodyPr lIns="0" tIns="0" rIns="0" bIns="0"/>
          <a:lstStyle>
            <a:lvl1pPr marL="111125" indent="-111125">
              <a:buFont typeface="Arial" pitchFamily="34" charset="0"/>
              <a:buChar char="•"/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  <a:lvl2pPr marL="282575" indent="-171450">
              <a:buSzPct val="100000"/>
              <a:buFont typeface="Arial" pitchFamily="34" charset="0"/>
              <a:buChar char="−"/>
              <a:defRPr sz="1200" b="0">
                <a:solidFill>
                  <a:schemeClr val="tx1"/>
                </a:solidFill>
                <a:latin typeface="Arial" pitchFamily="34" charset="0"/>
              </a:defRPr>
            </a:lvl2pPr>
            <a:lvl3pPr marL="401638" indent="-119063">
              <a:buSzPct val="100000"/>
              <a:buFont typeface="Wingdings" pitchFamily="2" charset="2"/>
              <a:buChar char="§"/>
              <a:defRPr sz="1200" b="0">
                <a:solidFill>
                  <a:schemeClr val="tx1"/>
                </a:solidFill>
                <a:latin typeface="Arial" pitchFamily="34" charset="0"/>
              </a:defRPr>
            </a:lvl3pPr>
            <a:lvl4pPr marL="547688" indent="-146050">
              <a:buSzPct val="80000"/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insert first level bullet</a:t>
            </a:r>
          </a:p>
          <a:p>
            <a:pPr lvl="1"/>
            <a:r>
              <a:rPr lang="en-US" dirty="0" smtClean="0"/>
              <a:t>Second level bullet</a:t>
            </a:r>
          </a:p>
          <a:p>
            <a:pPr lvl="2"/>
            <a:r>
              <a:rPr lang="en-US" dirty="0" smtClean="0"/>
              <a:t>Third level bullet</a:t>
            </a:r>
          </a:p>
          <a:p>
            <a:pPr lvl="3"/>
            <a:r>
              <a:rPr lang="en-US" dirty="0" smtClean="0"/>
              <a:t>Fourth level bullet</a:t>
            </a:r>
            <a:endParaRPr lang="en-US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1500" y="1873266"/>
            <a:ext cx="77343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defRPr sz="14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insert normal body text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1036399" y="5962032"/>
            <a:ext cx="4938712" cy="15388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defRPr sz="1000" baseline="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insert source / footnote</a:t>
            </a:r>
            <a:endParaRPr lang="en-US" dirty="0"/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566739" y="5962032"/>
            <a:ext cx="435079" cy="153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defRPr sz="1000" baseline="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Source:</a:t>
            </a:r>
            <a:endParaRPr lang="en-US" dirty="0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White"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53124" y="3429849"/>
            <a:ext cx="4982756" cy="610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 smtClean="0"/>
              <a:t>Click to insert title of presentation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3123" y="4096452"/>
            <a:ext cx="4999064" cy="37745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 smtClean="0"/>
              <a:t>Click to insert sub heading and date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41" r:id="rId3"/>
  </p:sldLayoutIdLst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400" cap="none" baseline="0">
          <a:solidFill>
            <a:schemeClr val="bg1"/>
          </a:solidFill>
          <a:latin typeface="Arial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120000"/>
        <a:defRPr sz="14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120000"/>
        <a:defRPr sz="1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120000"/>
        <a:defRPr sz="1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120000"/>
        <a:defRPr sz="1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SzPct val="120000"/>
        <a:defRPr sz="1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120000"/>
        <a:defRPr sz="1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120000"/>
        <a:defRPr sz="1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120000"/>
        <a:defRPr sz="1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120000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153122" y="3429849"/>
            <a:ext cx="6007531" cy="610827"/>
          </a:xfrm>
        </p:spPr>
        <p:txBody>
          <a:bodyPr/>
          <a:lstStyle/>
          <a:p>
            <a:pPr algn="ctr"/>
            <a:r>
              <a:rPr lang="en-US" b="1" dirty="0" err="1" smtClean="0"/>
              <a:t>SPRIGG</a:t>
            </a:r>
            <a:r>
              <a:rPr lang="en-US" b="1" dirty="0" smtClean="0"/>
              <a:t> INVESTMENT CASE</a:t>
            </a:r>
            <a:br>
              <a:rPr lang="en-US" b="1" dirty="0" smtClean="0"/>
            </a:br>
            <a:r>
              <a:rPr lang="en-US" b="1" dirty="0" smtClean="0"/>
              <a:t>By Johan Kotze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SPRIGG</a:t>
            </a:r>
            <a:r>
              <a:rPr lang="en-US" dirty="0" smtClean="0"/>
              <a:t> INVESTMENT’S CASE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571500" y="1506827"/>
            <a:ext cx="7734300" cy="4031087"/>
          </a:xfrm>
        </p:spPr>
        <p:txBody>
          <a:bodyPr>
            <a:noAutofit/>
          </a:bodyPr>
          <a:lstStyle/>
          <a:p>
            <a:pPr marL="355600" lvl="1" indent="-355600" algn="just" defTabSz="288000">
              <a:spcBef>
                <a:spcPts val="300"/>
              </a:spcBef>
              <a:buFont typeface="Arial" pitchFamily="34" charset="0"/>
              <a:buChar char="•"/>
              <a:tabLst>
                <a:tab pos="1798638" algn="l"/>
              </a:tabLst>
            </a:pPr>
            <a:r>
              <a:rPr lang="en-US" sz="1800" dirty="0" smtClean="0"/>
              <a:t>The </a:t>
            </a:r>
            <a:r>
              <a:rPr lang="en-US" sz="1800" dirty="0" smtClean="0"/>
              <a:t>precise nature of the relationship between </a:t>
            </a:r>
            <a:r>
              <a:rPr lang="en-US" sz="1800" dirty="0" err="1" smtClean="0"/>
              <a:t>Sprigg</a:t>
            </a:r>
            <a:r>
              <a:rPr lang="en-US" sz="1800" dirty="0" smtClean="0"/>
              <a:t> and its distributors. </a:t>
            </a:r>
          </a:p>
          <a:p>
            <a:pPr marL="355600" lvl="1" indent="-355600" algn="just" defTabSz="288000">
              <a:spcBef>
                <a:spcPts val="300"/>
              </a:spcBef>
              <a:buFont typeface="Arial" pitchFamily="34" charset="0"/>
              <a:buChar char="•"/>
              <a:tabLst>
                <a:tab pos="1798638" algn="l"/>
              </a:tabLst>
            </a:pPr>
            <a:endParaRPr lang="en-US" sz="1800" dirty="0" smtClean="0"/>
          </a:p>
          <a:p>
            <a:pPr marL="355600" lvl="1" indent="-355600" algn="just" defTabSz="288000">
              <a:spcBef>
                <a:spcPts val="300"/>
              </a:spcBef>
              <a:buFont typeface="Arial" pitchFamily="34" charset="0"/>
              <a:buChar char="•"/>
              <a:tabLst>
                <a:tab pos="1798638" algn="l"/>
              </a:tabLst>
            </a:pPr>
            <a:r>
              <a:rPr lang="en-US" sz="1800" dirty="0" err="1" smtClean="0"/>
              <a:t>Sprigg</a:t>
            </a:r>
            <a:r>
              <a:rPr lang="en-US" sz="1800" dirty="0" smtClean="0"/>
              <a:t> – principals, SARS – employees</a:t>
            </a:r>
          </a:p>
          <a:p>
            <a:pPr marL="355600" lvl="1" indent="-355600" algn="just" defTabSz="288000">
              <a:spcBef>
                <a:spcPts val="300"/>
              </a:spcBef>
              <a:buNone/>
              <a:tabLst>
                <a:tab pos="1798638" algn="l"/>
              </a:tabLst>
            </a:pPr>
            <a:endParaRPr lang="en-US" sz="1800" dirty="0" smtClean="0"/>
          </a:p>
          <a:p>
            <a:pPr marL="355600" lvl="1" indent="-355600" algn="just" defTabSz="288000">
              <a:spcBef>
                <a:spcPts val="300"/>
              </a:spcBef>
              <a:buFont typeface="Arial" pitchFamily="34" charset="0"/>
              <a:buChar char="•"/>
              <a:tabLst>
                <a:tab pos="360000" algn="l"/>
                <a:tab pos="1800000" algn="l"/>
              </a:tabLst>
            </a:pPr>
            <a:r>
              <a:rPr lang="en-US" sz="1800" dirty="0" smtClean="0"/>
              <a:t>SARS contended that the sales to consumers were </a:t>
            </a:r>
            <a:r>
              <a:rPr lang="en-US" sz="1800" dirty="0" err="1" smtClean="0"/>
              <a:t>Sprigg’s</a:t>
            </a:r>
            <a:r>
              <a:rPr lang="en-US" sz="1800" dirty="0" smtClean="0"/>
              <a:t> own sales, because the distributors were its ‘employees’.</a:t>
            </a:r>
          </a:p>
          <a:p>
            <a:pPr marL="355600" lvl="1" indent="-355600" algn="just" defTabSz="288000">
              <a:spcBef>
                <a:spcPts val="300"/>
              </a:spcBef>
              <a:buFont typeface="Arial" pitchFamily="34" charset="0"/>
              <a:buChar char="•"/>
              <a:tabLst>
                <a:tab pos="360000" algn="l"/>
                <a:tab pos="1800000" algn="l"/>
              </a:tabLst>
            </a:pPr>
            <a:endParaRPr lang="en-ZA" sz="1800" dirty="0" smtClean="0"/>
          </a:p>
          <a:p>
            <a:pPr marL="355600" lvl="1" indent="-355600" algn="just" defTabSz="288000">
              <a:spcBef>
                <a:spcPts val="300"/>
              </a:spcBef>
              <a:buFont typeface="Arial" pitchFamily="34" charset="0"/>
              <a:buChar char="•"/>
              <a:tabLst>
                <a:tab pos="360000" algn="l"/>
                <a:tab pos="1800000" algn="l"/>
              </a:tabLst>
            </a:pPr>
            <a:r>
              <a:rPr lang="en-US" sz="1800" dirty="0" smtClean="0"/>
              <a:t>SARS issued assessments  - VAT &amp; </a:t>
            </a:r>
            <a:r>
              <a:rPr lang="en-US" sz="1800" dirty="0" err="1" smtClean="0"/>
              <a:t>PAYE</a:t>
            </a:r>
            <a:endParaRPr lang="en-US" sz="1800" dirty="0" smtClean="0"/>
          </a:p>
          <a:p>
            <a:pPr marL="355600" lvl="1" indent="-355600" algn="just" defTabSz="288000">
              <a:spcBef>
                <a:spcPts val="300"/>
              </a:spcBef>
              <a:buFont typeface="Arial" pitchFamily="34" charset="0"/>
              <a:buChar char="•"/>
              <a:tabLst>
                <a:tab pos="360000" algn="l"/>
                <a:tab pos="1800000" algn="l"/>
              </a:tabLst>
            </a:pPr>
            <a:endParaRPr lang="en-US" sz="1800" dirty="0" smtClean="0"/>
          </a:p>
          <a:p>
            <a:pPr marL="355600" lvl="1" indent="-355600" algn="just" defTabSz="288000">
              <a:spcBef>
                <a:spcPts val="300"/>
              </a:spcBef>
              <a:buFont typeface="Arial" pitchFamily="34" charset="0"/>
              <a:buChar char="•"/>
              <a:tabLst>
                <a:tab pos="360000" algn="l"/>
                <a:tab pos="1800000" algn="l"/>
              </a:tabLst>
            </a:pPr>
            <a:r>
              <a:rPr lang="en-US" sz="1800" dirty="0" err="1" smtClean="0"/>
              <a:t>Sprigg</a:t>
            </a:r>
            <a:r>
              <a:rPr lang="en-US" sz="1800" dirty="0" smtClean="0"/>
              <a:t> asked for reasons – which had 97 detailed questions</a:t>
            </a:r>
          </a:p>
          <a:p>
            <a:pPr marL="355600" lvl="1" indent="-355600" algn="just" defTabSz="288000">
              <a:spcBef>
                <a:spcPts val="300"/>
              </a:spcBef>
              <a:buFont typeface="Arial" pitchFamily="34" charset="0"/>
              <a:buChar char="•"/>
              <a:tabLst>
                <a:tab pos="360000" algn="l"/>
                <a:tab pos="1800000" algn="l"/>
              </a:tabLst>
            </a:pPr>
            <a:endParaRPr lang="en-US" sz="1800" dirty="0" smtClean="0"/>
          </a:p>
          <a:p>
            <a:pPr marL="355600" lvl="1" indent="-355600" algn="just" defTabSz="288000">
              <a:spcBef>
                <a:spcPts val="300"/>
              </a:spcBef>
              <a:buFont typeface="Arial" pitchFamily="34" charset="0"/>
              <a:buChar char="•"/>
              <a:tabLst>
                <a:tab pos="360000" algn="l"/>
                <a:tab pos="1800000" algn="l"/>
              </a:tabLst>
            </a:pPr>
            <a:r>
              <a:rPr lang="en-US" sz="1800" dirty="0" smtClean="0"/>
              <a:t>SARS did not indulge </a:t>
            </a:r>
            <a:r>
              <a:rPr lang="en-US" sz="1800" dirty="0" err="1" smtClean="0"/>
              <a:t>Sprigg</a:t>
            </a:r>
            <a:r>
              <a:rPr lang="en-US" sz="1800" dirty="0" smtClean="0"/>
              <a:t>, said that the responses are akin to responding to questions in tax court.</a:t>
            </a:r>
          </a:p>
          <a:p>
            <a:pPr marL="355600" lvl="1" indent="-355600" defTabSz="288000">
              <a:spcBef>
                <a:spcPts val="300"/>
              </a:spcBef>
              <a:buFont typeface="Arial" pitchFamily="34" charset="0"/>
              <a:buChar char="•"/>
              <a:tabLst>
                <a:tab pos="360000" algn="l"/>
                <a:tab pos="1800000" algn="l"/>
              </a:tabLst>
            </a:pPr>
            <a:endParaRPr lang="en-US" sz="1800" dirty="0" smtClean="0"/>
          </a:p>
          <a:p>
            <a:pPr marL="355600" lvl="1" indent="-355600" defTabSz="288000">
              <a:spcBef>
                <a:spcPts val="300"/>
              </a:spcBef>
              <a:buFont typeface="Arial" pitchFamily="34" charset="0"/>
              <a:buChar char="•"/>
              <a:tabLst>
                <a:tab pos="360000" algn="l"/>
                <a:tab pos="1800000" algn="l"/>
              </a:tabLst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32443" y="351754"/>
            <a:ext cx="7141084" cy="517813"/>
          </a:xfrm>
        </p:spPr>
        <p:txBody>
          <a:bodyPr/>
          <a:lstStyle/>
          <a:p>
            <a:r>
              <a:rPr lang="en-US" dirty="0" err="1" smtClean="0"/>
              <a:t>SPRIGG</a:t>
            </a:r>
            <a:r>
              <a:rPr lang="en-US" dirty="0" smtClean="0"/>
              <a:t> INVESTMENT’S CASE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571500" y="1506827"/>
            <a:ext cx="7734300" cy="4134119"/>
          </a:xfrm>
        </p:spPr>
        <p:txBody>
          <a:bodyPr>
            <a:normAutofit/>
          </a:bodyPr>
          <a:lstStyle/>
          <a:p>
            <a:pPr algn="just" defTabSz="288000">
              <a:spcBef>
                <a:spcPts val="300"/>
              </a:spcBef>
              <a:spcAft>
                <a:spcPts val="1200"/>
              </a:spcAft>
              <a:buNone/>
              <a:tabLst>
                <a:tab pos="360000" algn="l"/>
                <a:tab pos="1800000" algn="l"/>
              </a:tabLst>
            </a:pPr>
            <a:r>
              <a:rPr lang="en-US" sz="1800" dirty="0" smtClean="0"/>
              <a:t>Rule 26(1) application:</a:t>
            </a:r>
          </a:p>
          <a:p>
            <a:pPr marL="355600" indent="-355600" algn="just" defTabSz="288000">
              <a:spcBef>
                <a:spcPts val="300"/>
              </a:spcBef>
              <a:spcAft>
                <a:spcPts val="1200"/>
              </a:spcAft>
              <a:tabLst>
                <a:tab pos="360000" algn="l"/>
                <a:tab pos="1800000" algn="l"/>
              </a:tabLst>
            </a:pPr>
            <a:r>
              <a:rPr lang="en-US" sz="1800" dirty="0" smtClean="0"/>
              <a:t>Tax Court is empowered to compel SARS furnish ‘adequate reasons’</a:t>
            </a:r>
          </a:p>
          <a:p>
            <a:pPr marL="355600" indent="-355600" algn="just" defTabSz="288000">
              <a:spcBef>
                <a:spcPts val="300"/>
              </a:spcBef>
              <a:spcAft>
                <a:spcPts val="1200"/>
              </a:spcAft>
              <a:tabLst>
                <a:tab pos="360000" algn="l"/>
                <a:tab pos="1800000" algn="l"/>
              </a:tabLst>
            </a:pPr>
            <a:r>
              <a:rPr lang="en-US" sz="1800" dirty="0" err="1" smtClean="0"/>
              <a:t>Sprigg</a:t>
            </a:r>
            <a:r>
              <a:rPr lang="en-US" sz="1800" dirty="0" smtClean="0"/>
              <a:t> asked the Tax Court to order: To give adequate reasons that were structured ‘so as to motivate his assessment clearly and set out the findings or fact on which his conclusion depend; the relevant law upon which his conclusion are abased; and the reasoning process which led to those conclusions’</a:t>
            </a:r>
          </a:p>
          <a:p>
            <a:pPr marL="355600" indent="-355600" algn="just" defTabSz="288000">
              <a:spcBef>
                <a:spcPts val="300"/>
              </a:spcBef>
              <a:spcAft>
                <a:spcPts val="1200"/>
              </a:spcAft>
              <a:tabLst>
                <a:tab pos="360000" algn="l"/>
                <a:tab pos="1800000" algn="l"/>
              </a:tabLst>
            </a:pPr>
            <a:r>
              <a:rPr lang="en-US" sz="1800" dirty="0" smtClean="0"/>
              <a:t>The Tax Court ordered</a:t>
            </a:r>
          </a:p>
          <a:p>
            <a:pPr defTabSz="288000">
              <a:spcBef>
                <a:spcPts val="300"/>
              </a:spcBef>
              <a:spcAft>
                <a:spcPts val="1200"/>
              </a:spcAft>
              <a:tabLst>
                <a:tab pos="360000" algn="l"/>
                <a:tab pos="1800000" algn="l"/>
              </a:tabLst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SPRIGG</a:t>
            </a:r>
            <a:r>
              <a:rPr lang="en-US" dirty="0" smtClean="0"/>
              <a:t> INVESTMENT’S CASE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582257" y="1506828"/>
            <a:ext cx="7734300" cy="4528212"/>
          </a:xfrm>
        </p:spPr>
        <p:txBody>
          <a:bodyPr>
            <a:normAutofit/>
          </a:bodyPr>
          <a:lstStyle/>
          <a:p>
            <a:pPr algn="just" defTabSz="288000">
              <a:spcBef>
                <a:spcPts val="300"/>
              </a:spcBef>
              <a:spcAft>
                <a:spcPts val="1200"/>
              </a:spcAft>
              <a:buNone/>
              <a:tabLst>
                <a:tab pos="360000" algn="l"/>
                <a:tab pos="1800000" algn="l"/>
              </a:tabLst>
            </a:pPr>
            <a:r>
              <a:rPr lang="en-US" sz="1800" dirty="0" smtClean="0"/>
              <a:t>On appeal – adequacy of SARS’ reasons</a:t>
            </a:r>
          </a:p>
          <a:p>
            <a:pPr marL="355600" indent="-355600" algn="just" defTabSz="288000">
              <a:spcBef>
                <a:spcPts val="300"/>
              </a:spcBef>
              <a:spcAft>
                <a:spcPts val="1200"/>
              </a:spcAft>
              <a:tabLst>
                <a:tab pos="360000" algn="l"/>
                <a:tab pos="1800000" algn="l"/>
              </a:tabLst>
            </a:pPr>
            <a:r>
              <a:rPr lang="en-US" sz="1800" dirty="0" err="1" smtClean="0"/>
              <a:t>Phambili</a:t>
            </a:r>
            <a:r>
              <a:rPr lang="en-US" sz="1800" dirty="0" smtClean="0"/>
              <a:t> Test: ‘Even though I may not agree with it, I now understand why the decision went against me. I am now in a position to decide whether that decision has involved an unwarranted finding of fact, or an error of law, which is worth challenging’</a:t>
            </a:r>
          </a:p>
          <a:p>
            <a:pPr marL="355600" indent="-355600" algn="just" defTabSz="288000">
              <a:spcBef>
                <a:spcPts val="300"/>
              </a:spcBef>
              <a:spcAft>
                <a:spcPts val="1200"/>
              </a:spcAft>
              <a:tabLst>
                <a:tab pos="360000" algn="l"/>
                <a:tab pos="1800000" algn="l"/>
              </a:tabLst>
            </a:pPr>
            <a:r>
              <a:rPr lang="en-US" sz="1800" dirty="0" err="1" smtClean="0"/>
              <a:t>SCA</a:t>
            </a:r>
            <a:r>
              <a:rPr lang="en-US" sz="1800" dirty="0" smtClean="0"/>
              <a:t> in agreement with this test</a:t>
            </a:r>
          </a:p>
          <a:p>
            <a:pPr marL="355600" indent="-355600" algn="just" defTabSz="288000">
              <a:spcBef>
                <a:spcPts val="300"/>
              </a:spcBef>
              <a:spcAft>
                <a:spcPts val="1200"/>
              </a:spcAft>
              <a:tabLst>
                <a:tab pos="360000" algn="l"/>
                <a:tab pos="1800000" algn="l"/>
              </a:tabLst>
            </a:pPr>
            <a:r>
              <a:rPr lang="en-US" sz="1800" dirty="0" smtClean="0"/>
              <a:t>Question as seen by </a:t>
            </a:r>
            <a:r>
              <a:rPr lang="en-US" sz="1800" dirty="0" err="1" smtClean="0"/>
              <a:t>SCA</a:t>
            </a:r>
            <a:r>
              <a:rPr lang="en-US" sz="1800" dirty="0" smtClean="0"/>
              <a:t>: </a:t>
            </a:r>
            <a:r>
              <a:rPr lang="en-US" sz="1800" dirty="0" smtClean="0"/>
              <a:t>‘Whether </a:t>
            </a:r>
            <a:r>
              <a:rPr lang="en-US" sz="1800" dirty="0" err="1" smtClean="0"/>
              <a:t>Sprigg</a:t>
            </a:r>
            <a:r>
              <a:rPr lang="en-US" sz="1800" dirty="0" smtClean="0"/>
              <a:t> has sufficiently been furnished with SARS’ actual reasons for the assessments to enable it to formulate </a:t>
            </a:r>
            <a:r>
              <a:rPr lang="en-US" sz="1800" dirty="0" smtClean="0"/>
              <a:t>an </a:t>
            </a:r>
            <a:r>
              <a:rPr lang="en-US" sz="1800" dirty="0" smtClean="0"/>
              <a:t>objection thereto’</a:t>
            </a:r>
          </a:p>
          <a:p>
            <a:pPr marL="355600" indent="-355600" algn="just" defTabSz="288000">
              <a:spcBef>
                <a:spcPts val="300"/>
              </a:spcBef>
              <a:spcAft>
                <a:spcPts val="1200"/>
              </a:spcAft>
              <a:tabLst>
                <a:tab pos="360000" algn="l"/>
                <a:tab pos="1800000" algn="l"/>
              </a:tabLst>
            </a:pPr>
            <a:r>
              <a:rPr lang="en-US" sz="1800" dirty="0" err="1" smtClean="0"/>
              <a:t>SCA</a:t>
            </a:r>
            <a:r>
              <a:rPr lang="en-US" sz="1800" dirty="0" smtClean="0"/>
              <a:t> agreed with SARS that </a:t>
            </a:r>
            <a:r>
              <a:rPr lang="en-US" sz="1800" dirty="0" err="1" smtClean="0"/>
              <a:t>Sprigg</a:t>
            </a:r>
            <a:r>
              <a:rPr lang="en-US" sz="1800" dirty="0" smtClean="0"/>
              <a:t> employed a delaying tactic</a:t>
            </a:r>
          </a:p>
          <a:p>
            <a:pPr marL="355600" indent="-355600" algn="just" defTabSz="288000">
              <a:spcBef>
                <a:spcPts val="300"/>
              </a:spcBef>
              <a:spcAft>
                <a:spcPts val="1200"/>
              </a:spcAft>
              <a:tabLst>
                <a:tab pos="360000" algn="l"/>
                <a:tab pos="1800000" algn="l"/>
              </a:tabLst>
            </a:pPr>
            <a:r>
              <a:rPr lang="en-US" sz="1800" dirty="0" err="1" smtClean="0"/>
              <a:t>SCA</a:t>
            </a:r>
            <a:r>
              <a:rPr lang="en-US" sz="1800" dirty="0" smtClean="0"/>
              <a:t> held that reasons were adequate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SPRIGG</a:t>
            </a:r>
            <a:r>
              <a:rPr lang="en-US" dirty="0" smtClean="0"/>
              <a:t> INVESTMENT’S CASE</a:t>
            </a:r>
            <a:endParaRPr lang="en-Z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49985" y="1487867"/>
            <a:ext cx="7734300" cy="4665507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1800" dirty="0" smtClean="0"/>
              <a:t>Matter of law and fact, consequences</a:t>
            </a:r>
          </a:p>
          <a:p>
            <a:pPr algn="just">
              <a:buNone/>
            </a:pPr>
            <a:endParaRPr lang="en-US" sz="1800" dirty="0" smtClean="0"/>
          </a:p>
          <a:p>
            <a:pPr marL="355600" indent="-355600" algn="just"/>
            <a:r>
              <a:rPr lang="en-US" sz="1800" dirty="0" err="1" smtClean="0"/>
              <a:t>SCA</a:t>
            </a:r>
            <a:r>
              <a:rPr lang="en-US" sz="1800" dirty="0" smtClean="0"/>
              <a:t> held that the request for reasons = matter of law + matter of fact</a:t>
            </a:r>
          </a:p>
          <a:p>
            <a:pPr marL="355600" indent="-355600" algn="just">
              <a:buNone/>
            </a:pPr>
            <a:endParaRPr lang="en-US" sz="1800" dirty="0" smtClean="0"/>
          </a:p>
          <a:p>
            <a:pPr marL="355600" indent="-355600" algn="just"/>
            <a:r>
              <a:rPr lang="en-US" sz="1800" dirty="0" smtClean="0"/>
              <a:t>Tax Court to be constituted = judge + assessors, unless matter of law However, rule 26 provides for judge to consider application sitting alone</a:t>
            </a:r>
          </a:p>
          <a:p>
            <a:pPr marL="355600" indent="-355600" algn="just"/>
            <a:endParaRPr lang="en-US" sz="1800" dirty="0" smtClean="0"/>
          </a:p>
          <a:p>
            <a:pPr marL="355600" indent="-355600" algn="just"/>
            <a:r>
              <a:rPr lang="en-US" sz="1800" dirty="0" smtClean="0"/>
              <a:t>Tax court which dealt with </a:t>
            </a:r>
            <a:r>
              <a:rPr lang="en-US" sz="1800" dirty="0" err="1" smtClean="0"/>
              <a:t>Sprigg’s</a:t>
            </a:r>
            <a:r>
              <a:rPr lang="en-US" sz="1800" dirty="0" smtClean="0"/>
              <a:t> matter was therefore before the judge sitting alone, without his assessors</a:t>
            </a:r>
          </a:p>
          <a:p>
            <a:pPr marL="355600" indent="-355600" algn="just"/>
            <a:endParaRPr lang="en-US" sz="1800" dirty="0" smtClean="0"/>
          </a:p>
          <a:p>
            <a:pPr marL="355600" indent="-355600" algn="just"/>
            <a:r>
              <a:rPr lang="en-US" sz="1800" dirty="0" err="1" smtClean="0"/>
              <a:t>SCA</a:t>
            </a:r>
            <a:r>
              <a:rPr lang="en-US" sz="1800" dirty="0" smtClean="0"/>
              <a:t> held that the Tax Court application was a nullity, of no force or effect</a:t>
            </a:r>
          </a:p>
          <a:p>
            <a:pPr marL="355600" indent="-355600" algn="just"/>
            <a:endParaRPr lang="en-US" sz="1800" dirty="0" smtClean="0"/>
          </a:p>
          <a:p>
            <a:pPr marL="355600" indent="-355600" algn="just"/>
            <a:r>
              <a:rPr lang="en-US" sz="1800" dirty="0" smtClean="0"/>
              <a:t>Rule 26 – ultra vires the Income Tax Act</a:t>
            </a:r>
          </a:p>
          <a:p>
            <a:pPr>
              <a:buNone/>
            </a:pP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SPRIGG</a:t>
            </a:r>
            <a:r>
              <a:rPr lang="en-US" dirty="0" smtClean="0"/>
              <a:t> INVESTMENT’S CASE</a:t>
            </a:r>
            <a:endParaRPr lang="en-Z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79076" y="1796527"/>
            <a:ext cx="7734300" cy="3087445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sz="1800" dirty="0" smtClean="0"/>
              <a:t>Other issues</a:t>
            </a:r>
            <a:r>
              <a:rPr lang="en-US" sz="1800" dirty="0" smtClean="0"/>
              <a:t>:</a:t>
            </a:r>
          </a:p>
          <a:p>
            <a:pPr algn="just">
              <a:buNone/>
            </a:pPr>
            <a:endParaRPr lang="en-US" sz="1800" dirty="0" smtClean="0"/>
          </a:p>
          <a:p>
            <a:pPr marL="355600" indent="-355600" algn="just"/>
            <a:r>
              <a:rPr lang="en-US" sz="1800" dirty="0" smtClean="0"/>
              <a:t>Question whether </a:t>
            </a:r>
            <a:r>
              <a:rPr lang="en-US" sz="1800" dirty="0" err="1" smtClean="0"/>
              <a:t>SCA’s</a:t>
            </a:r>
            <a:r>
              <a:rPr lang="en-US" sz="1800" dirty="0" smtClean="0"/>
              <a:t> whole judgment, given that the Tax Court case was a nullity, is rather </a:t>
            </a:r>
            <a:r>
              <a:rPr lang="en-US" sz="1800" i="1" dirty="0" smtClean="0"/>
              <a:t>obiter</a:t>
            </a:r>
          </a:p>
          <a:p>
            <a:pPr marL="355600" indent="-355600" algn="just"/>
            <a:endParaRPr lang="en-US" sz="1800" dirty="0" smtClean="0"/>
          </a:p>
          <a:p>
            <a:pPr marL="355600" indent="-355600" algn="just"/>
            <a:r>
              <a:rPr lang="en-ZA" sz="1800" dirty="0" smtClean="0"/>
              <a:t>The Constitution provides that the </a:t>
            </a:r>
            <a:r>
              <a:rPr lang="en-ZA" sz="1800" dirty="0" err="1" smtClean="0"/>
              <a:t>SCA</a:t>
            </a:r>
            <a:r>
              <a:rPr lang="en-ZA" sz="1800" dirty="0" smtClean="0"/>
              <a:t> can only consider appeals, but if the case </a:t>
            </a:r>
            <a:r>
              <a:rPr lang="en-ZA" sz="1800" i="1" dirty="0" smtClean="0"/>
              <a:t>a quo</a:t>
            </a:r>
            <a:r>
              <a:rPr lang="en-ZA" sz="1800" dirty="0" smtClean="0"/>
              <a:t> was a nullity, there could legally not have been an appeal.</a:t>
            </a:r>
          </a:p>
          <a:p>
            <a:pPr marL="355600" indent="-355600" algn="just"/>
            <a:endParaRPr lang="en-ZA" sz="1800" dirty="0" smtClean="0"/>
          </a:p>
          <a:p>
            <a:pPr marL="355600" indent="-355600" algn="just"/>
            <a:r>
              <a:rPr lang="en-ZA" sz="1800" dirty="0" smtClean="0"/>
              <a:t>Ironically the </a:t>
            </a:r>
            <a:r>
              <a:rPr lang="en-ZA" sz="1800" dirty="0" err="1" smtClean="0"/>
              <a:t>SCA</a:t>
            </a:r>
            <a:r>
              <a:rPr lang="en-ZA" sz="1800" dirty="0" smtClean="0"/>
              <a:t> chastised the judge </a:t>
            </a:r>
            <a:r>
              <a:rPr lang="en-ZA" sz="1800" i="1" dirty="0" smtClean="0"/>
              <a:t>a quo</a:t>
            </a:r>
            <a:r>
              <a:rPr lang="en-ZA" sz="1800" dirty="0" smtClean="0"/>
              <a:t> for a poor judgment and violating the Constitutional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endParaRPr lang="en-ZA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G_PPT_07.10">
  <a:themeElements>
    <a:clrScheme name="BG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A2958E"/>
      </a:accent1>
      <a:accent2>
        <a:srgbClr val="B12426"/>
      </a:accent2>
      <a:accent3>
        <a:srgbClr val="000000"/>
      </a:accent3>
      <a:accent4>
        <a:srgbClr val="58527F"/>
      </a:accent4>
      <a:accent5>
        <a:srgbClr val="DFDCE3"/>
      </a:accent5>
      <a:accent6>
        <a:srgbClr val="8684A2"/>
      </a:accent6>
      <a:hlink>
        <a:srgbClr val="A2958E"/>
      </a:hlink>
      <a:folHlink>
        <a:srgbClr val="DFDCE3"/>
      </a:folHlink>
    </a:clrScheme>
    <a:fontScheme name="TITLE PAGE MAIN HEADING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>
          <a:solidFill>
            <a:srgbClr val="000000"/>
          </a:solidFill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>
    <a:extraClrScheme>
      <a:clrScheme name="1_Title Slide 1">
        <a:dk1>
          <a:srgbClr val="000000"/>
        </a:dk1>
        <a:lt1>
          <a:srgbClr val="FFFFFF"/>
        </a:lt1>
        <a:dk2>
          <a:srgbClr val="5F574F"/>
        </a:dk2>
        <a:lt2>
          <a:srgbClr val="A1C4D0"/>
        </a:lt2>
        <a:accent1>
          <a:srgbClr val="DC291E"/>
        </a:accent1>
        <a:accent2>
          <a:srgbClr val="AF9A00"/>
        </a:accent2>
        <a:accent3>
          <a:srgbClr val="FFFFFF"/>
        </a:accent3>
        <a:accent4>
          <a:srgbClr val="000000"/>
        </a:accent4>
        <a:accent5>
          <a:srgbClr val="EBACAB"/>
        </a:accent5>
        <a:accent6>
          <a:srgbClr val="9E8B00"/>
        </a:accent6>
        <a:hlink>
          <a:srgbClr val="4BC8B6"/>
        </a:hlink>
        <a:folHlink>
          <a:srgbClr val="EA71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BG_PPT_07.10</Template>
  <TotalTime>786</TotalTime>
  <Words>443</Words>
  <Application>Microsoft Office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BG_PPT_07.10</vt:lpstr>
      <vt:lpstr>SPRIGG INVESTMENT CASE By Johan Kotze</vt:lpstr>
      <vt:lpstr>SPRIGG INVESTMENT’S CASE</vt:lpstr>
      <vt:lpstr>SPRIGG INVESTMENT’S CASE</vt:lpstr>
      <vt:lpstr>SPRIGG INVESTMENT’S CASE</vt:lpstr>
      <vt:lpstr>SPRIGG INVESTMENT’S CASE</vt:lpstr>
      <vt:lpstr>SPRIGG INVESTMENT’S CASE</vt:lpstr>
    </vt:vector>
  </TitlesOfParts>
  <Company>Bowman Gilfillan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Eleanor Faddell</dc:creator>
  <cp:lastModifiedBy>Johan Kotze</cp:lastModifiedBy>
  <cp:revision>81</cp:revision>
  <dcterms:created xsi:type="dcterms:W3CDTF">2010-09-17T09:59:00Z</dcterms:created>
  <dcterms:modified xsi:type="dcterms:W3CDTF">2011-11-06T11:06:30Z</dcterms:modified>
</cp:coreProperties>
</file>