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7"/>
  </p:notesMasterIdLst>
  <p:handoutMasterIdLst>
    <p:handoutMasterId r:id="rId8"/>
  </p:handoutMasterIdLst>
  <p:sldIdLst>
    <p:sldId id="441" r:id="rId2"/>
    <p:sldId id="442" r:id="rId3"/>
    <p:sldId id="445" r:id="rId4"/>
    <p:sldId id="446" r:id="rId5"/>
    <p:sldId id="56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6F3"/>
    <a:srgbClr val="BDF4FF"/>
    <a:srgbClr val="4BC8B6"/>
    <a:srgbClr val="A2958E"/>
    <a:srgbClr val="000000"/>
    <a:srgbClr val="DB002E"/>
    <a:srgbClr val="DDEDFB"/>
    <a:srgbClr val="00124C"/>
    <a:srgbClr val="C0B9B4"/>
    <a:srgbClr val="D5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26" autoAdjust="0"/>
    <p:restoredTop sz="94718" autoAdjust="0"/>
  </p:normalViewPr>
  <p:slideViewPr>
    <p:cSldViewPr snapToGrid="0">
      <p:cViewPr>
        <p:scale>
          <a:sx n="61" d="100"/>
          <a:sy n="61" d="100"/>
        </p:scale>
        <p:origin x="-1302" y="-36"/>
      </p:cViewPr>
      <p:guideLst>
        <p:guide orient="horz" pos="2160"/>
        <p:guide orient="horz" pos="351"/>
        <p:guide orient="horz" pos="3948"/>
        <p:guide pos="2880"/>
        <p:guide pos="343"/>
        <p:guide pos="54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4784E-DE86-46F2-A6A6-BEA42DF6CFE4}" type="datetimeFigureOut">
              <a:rPr lang="en-ZA" smtClean="0"/>
              <a:pPr/>
              <a:t>2015/04/09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B95D8-3380-4EAC-B4BE-1F45393C5A1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97642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ZW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5890D01-F88E-40F8-A355-61899DC62009}" type="datetimeFigureOut">
              <a:rPr lang="en-US" smtClean="0"/>
              <a:pPr>
                <a:defRPr/>
              </a:pPr>
              <a:t>09/04/2015</a:t>
            </a:fld>
            <a:endParaRPr lang="en-ZW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ZW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Z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F152F2B-B109-4231-AA4A-B020D986DCB0}" type="slidenum">
              <a:rPr lang="en-ZW" smtClean="0"/>
              <a:pPr>
                <a:defRPr/>
              </a:pPr>
              <a:t>‹#›</a:t>
            </a:fld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138741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BLANK">
    <p:bg bwMode="gray"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3124" y="3429849"/>
            <a:ext cx="4846024" cy="61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153123" y="4104997"/>
            <a:ext cx="4861884" cy="3774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170958" y="1941853"/>
            <a:ext cx="6475548" cy="326092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 typeface="Arial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</a:defRPr>
            </a:lvl1pPr>
            <a:lvl2pPr marL="341313" indent="-169863">
              <a:buSzPct val="100000"/>
              <a:buFont typeface="Arial" pitchFamily="34" charset="0"/>
              <a:buChar char="−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</a:defRPr>
            </a:lvl2pPr>
            <a:lvl3pPr marL="854075" indent="-222250">
              <a:buSzPct val="100000"/>
              <a:buFont typeface="Wingdings" pitchFamily="2" charset="2"/>
              <a:buChar char="§"/>
              <a:defRPr sz="3000">
                <a:solidFill>
                  <a:schemeClr val="bg1"/>
                </a:solidFill>
              </a:defRPr>
            </a:lvl3pPr>
            <a:lvl4pPr marL="1087438" indent="-233363">
              <a:buSzPct val="80000"/>
              <a:buFont typeface="Arial" pitchFamily="34" charset="0"/>
              <a:buChar char="•"/>
              <a:defRPr sz="3000">
                <a:solidFill>
                  <a:schemeClr val="bg1"/>
                </a:solidFill>
              </a:defRPr>
            </a:lvl4pPr>
            <a:lvl5pPr marL="1316038" indent="-230188">
              <a:buSzPct val="80000"/>
              <a:buFont typeface="Arial" pitchFamily="34" charset="0"/>
              <a:buChar char="−"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First level bullet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WHIT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64716" y="351754"/>
            <a:ext cx="7141084" cy="517813"/>
          </a:xfrm>
        </p:spPr>
        <p:txBody>
          <a:bodyPr anchor="t" anchorCtr="0"/>
          <a:lstStyle>
            <a:lvl1pPr>
              <a:defRPr sz="24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insert slide title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29674" y="6555384"/>
            <a:ext cx="3589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A08D4222-5469-4CB6-AB8D-134650D5FF18}" type="slidenum">
              <a:rPr lang="en-US" sz="1000" b="0" cap="all" baseline="0" smtClean="0">
                <a:solidFill>
                  <a:schemeClr val="tx1"/>
                </a:solidFill>
                <a:latin typeface="Arial" pitchFamily="34" charset="0"/>
              </a:rPr>
              <a:pPr/>
              <a:t>‹#›</a:t>
            </a:fld>
            <a:endParaRPr lang="en-US" sz="1000" b="0" cap="all" baseline="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1328930"/>
            <a:ext cx="7734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cap="none" baseline="0">
                <a:solidFill>
                  <a:srgbClr val="A2958E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sub heading</a:t>
            </a:r>
            <a:endParaRPr lang="en-US" dirty="0"/>
          </a:p>
        </p:txBody>
      </p:sp>
      <p:sp>
        <p:nvSpPr>
          <p:cNvPr id="12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0" y="2197873"/>
            <a:ext cx="7734300" cy="1221800"/>
          </a:xfrm>
          <a:prstGeom prst="rect">
            <a:avLst/>
          </a:prstGeom>
        </p:spPr>
        <p:txBody>
          <a:bodyPr lIns="0" tIns="0" rIns="0" bIns="0"/>
          <a:lstStyle>
            <a:lvl1pPr marL="111125" indent="-111125">
              <a:buFont typeface="Arial" pitchFamily="34" charset="0"/>
              <a:buChar char="•"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  <a:lvl2pPr marL="282575" indent="-171450">
              <a:buSzPct val="100000"/>
              <a:buFont typeface="Arial" pitchFamily="34" charset="0"/>
              <a:buChar char="−"/>
              <a:defRPr sz="1200" b="0">
                <a:solidFill>
                  <a:schemeClr val="tx1"/>
                </a:solidFill>
                <a:latin typeface="Arial" pitchFamily="34" charset="0"/>
              </a:defRPr>
            </a:lvl2pPr>
            <a:lvl3pPr marL="401638" indent="-119063">
              <a:buSzPct val="100000"/>
              <a:buFont typeface="Wingdings" pitchFamily="2" charset="2"/>
              <a:buChar char="§"/>
              <a:defRPr sz="1200" b="0">
                <a:solidFill>
                  <a:schemeClr val="tx1"/>
                </a:solidFill>
                <a:latin typeface="Arial" pitchFamily="34" charset="0"/>
              </a:defRPr>
            </a:lvl3pPr>
            <a:lvl4pPr marL="547688" indent="-146050">
              <a:buSzPct val="80000"/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first level bullet</a:t>
            </a:r>
          </a:p>
          <a:p>
            <a:pPr lvl="1"/>
            <a:r>
              <a:rPr lang="en-US" dirty="0" smtClean="0"/>
              <a:t>Second level 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1873266"/>
            <a:ext cx="77343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insert normal body text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1036399" y="5962032"/>
            <a:ext cx="4938712" cy="15388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defRPr sz="10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source / footnote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66739" y="5962032"/>
            <a:ext cx="435079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defRPr sz="10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3124" y="3429849"/>
            <a:ext cx="4982756" cy="61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smtClean="0"/>
              <a:t>Click to insert title of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3123" y="4096452"/>
            <a:ext cx="4999064" cy="3774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insert sub heading and date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41" r:id="rId3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 cap="none" baseline="0">
          <a:solidFill>
            <a:schemeClr val="bg1"/>
          </a:solidFill>
          <a:latin typeface="Arial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153122" y="3429849"/>
            <a:ext cx="6007531" cy="610827"/>
          </a:xfrm>
        </p:spPr>
        <p:txBody>
          <a:bodyPr/>
          <a:lstStyle/>
          <a:p>
            <a:pPr algn="ctr"/>
            <a:r>
              <a:rPr lang="en-US" b="1" dirty="0" smtClean="0"/>
              <a:t>GRAIN SA CASE</a:t>
            </a:r>
            <a:br>
              <a:rPr lang="en-US" b="1" dirty="0" smtClean="0"/>
            </a:br>
            <a:r>
              <a:rPr lang="en-US" b="1" dirty="0" smtClean="0"/>
              <a:t>By Johan Kotze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GRAIN </a:t>
            </a:r>
            <a:r>
              <a:rPr lang="en-US" dirty="0" err="1" smtClean="0"/>
              <a:t>SA’S</a:t>
            </a:r>
            <a:r>
              <a:rPr lang="en-US" dirty="0" smtClean="0"/>
              <a:t>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71500" y="1506827"/>
            <a:ext cx="7734300" cy="4031087"/>
          </a:xfrm>
        </p:spPr>
        <p:txBody>
          <a:bodyPr>
            <a:normAutofit/>
          </a:bodyPr>
          <a:lstStyle/>
          <a:p>
            <a:pPr marL="0" lvl="1" indent="0" defTabSz="288000">
              <a:spcBef>
                <a:spcPts val="300"/>
              </a:spcBef>
              <a:buNone/>
              <a:tabLst>
                <a:tab pos="1798638" algn="l"/>
              </a:tabLst>
            </a:pPr>
            <a:r>
              <a:rPr lang="en-US" sz="1800" dirty="0" smtClean="0"/>
              <a:t>The issue between the parties:</a:t>
            </a:r>
          </a:p>
          <a:p>
            <a:pPr marL="0" lvl="1" indent="0" defTabSz="288000">
              <a:spcBef>
                <a:spcPts val="300"/>
              </a:spcBef>
              <a:buNone/>
              <a:tabLst>
                <a:tab pos="1798638" algn="l"/>
              </a:tabLst>
            </a:pPr>
            <a:endParaRPr lang="en-US" sz="1800" dirty="0" smtClean="0"/>
          </a:p>
          <a:p>
            <a:pPr marL="355600" lvl="1" indent="-355600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smtClean="0"/>
              <a:t>Whether funds donated by The Maize Trust to Grain SA, to be used for Grain </a:t>
            </a:r>
            <a:r>
              <a:rPr lang="en-US" sz="1800" dirty="0" err="1" smtClean="0"/>
              <a:t>SA’s</a:t>
            </a:r>
            <a:r>
              <a:rPr lang="en-US" sz="1800" dirty="0" smtClean="0"/>
              <a:t> Farmer Development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, should be subject to VAT</a:t>
            </a:r>
          </a:p>
          <a:p>
            <a:pPr marL="355600" lvl="1" indent="-355600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US" sz="1800" dirty="0" smtClean="0"/>
          </a:p>
          <a:p>
            <a:pPr marL="355600" lvl="1" indent="-355600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smtClean="0"/>
              <a:t>The term ‘consideration’ is defined in the VAT Act and excludes any payment made by any person as a ‘donation’ to an association not for gain.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2443" y="351754"/>
            <a:ext cx="7141084" cy="517813"/>
          </a:xfrm>
        </p:spPr>
        <p:txBody>
          <a:bodyPr/>
          <a:lstStyle/>
          <a:p>
            <a:r>
              <a:rPr lang="en-US" dirty="0" smtClean="0"/>
              <a:t>GRAIN </a:t>
            </a:r>
            <a:r>
              <a:rPr lang="en-US" dirty="0" err="1" smtClean="0"/>
              <a:t>SA’S</a:t>
            </a:r>
            <a:r>
              <a:rPr lang="en-US" dirty="0" smtClean="0"/>
              <a:t>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71500" y="1506827"/>
            <a:ext cx="7734300" cy="4134119"/>
          </a:xfrm>
        </p:spPr>
        <p:txBody>
          <a:bodyPr>
            <a:normAutofit/>
          </a:bodyPr>
          <a:lstStyle/>
          <a:p>
            <a:pPr defTabSz="288000">
              <a:spcBef>
                <a:spcPts val="300"/>
              </a:spcBef>
              <a:spcAft>
                <a:spcPts val="1200"/>
              </a:spcAft>
              <a:buNone/>
              <a:tabLst>
                <a:tab pos="360000" algn="l"/>
                <a:tab pos="1800000" algn="l"/>
              </a:tabLst>
            </a:pPr>
            <a:r>
              <a:rPr lang="en-US" sz="1800" dirty="0" smtClean="0"/>
              <a:t>Rulings from SARS:</a:t>
            </a:r>
          </a:p>
          <a:p>
            <a:pPr marL="355600" indent="-355600"/>
            <a:r>
              <a:rPr lang="en-US" sz="1800" dirty="0" smtClean="0"/>
              <a:t>Grain SA approached SARS to provide a ruling as to whether SARS agrees that the funding it receives from the Trust is donations for purposes of the VAT Act and therefore exempt from VAT.</a:t>
            </a:r>
          </a:p>
          <a:p>
            <a:pPr marL="355600" indent="-355600"/>
            <a:endParaRPr lang="en-ZA" sz="1800" dirty="0" smtClean="0"/>
          </a:p>
          <a:p>
            <a:pPr marL="355600" indent="-355600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SARS maintained that payments by the Trust to Grain SA in respect of the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 are subject to VAT.</a:t>
            </a:r>
            <a:endParaRPr lang="en-ZA" sz="1800" dirty="0" smtClean="0"/>
          </a:p>
          <a:p>
            <a:pPr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GRAIN </a:t>
            </a:r>
            <a:r>
              <a:rPr lang="en-US" dirty="0" err="1" smtClean="0"/>
              <a:t>SA’S</a:t>
            </a:r>
            <a:r>
              <a:rPr lang="en-US" dirty="0" smtClean="0"/>
              <a:t>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82257" y="1506828"/>
            <a:ext cx="7734300" cy="4528212"/>
          </a:xfrm>
        </p:spPr>
        <p:txBody>
          <a:bodyPr>
            <a:normAutofit/>
          </a:bodyPr>
          <a:lstStyle/>
          <a:p>
            <a:pPr defTabSz="288000">
              <a:spcBef>
                <a:spcPts val="300"/>
              </a:spcBef>
              <a:spcAft>
                <a:spcPts val="1200"/>
              </a:spcAft>
              <a:buNone/>
              <a:tabLst>
                <a:tab pos="360000" algn="l"/>
                <a:tab pos="1800000" algn="l"/>
              </a:tabLst>
            </a:pPr>
            <a:r>
              <a:rPr lang="en-US" sz="1800" dirty="0" smtClean="0"/>
              <a:t>Declaratory order</a:t>
            </a:r>
          </a:p>
          <a:p>
            <a:pPr marL="355600" indent="-355600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Grain SA then decided to approach the Free State High Court for a declaratory order, declaring that SARS is wrong to rule that the amounts Grain SA receive from the Trust in respect of the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 is subject to VAT</a:t>
            </a:r>
          </a:p>
          <a:p>
            <a:pPr marL="355600" indent="-355600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Declaratory orders are far from common. </a:t>
            </a:r>
          </a:p>
          <a:p>
            <a:pPr marL="355600" indent="-355600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SARS’ favorite argument - This is the domain of the Tax Court, implying that a taxpayer may not directly approach the High Court for a declaratory order.</a:t>
            </a:r>
            <a:endParaRPr lang="en-ZA" sz="1800" dirty="0" smtClean="0"/>
          </a:p>
          <a:p>
            <a:pPr marL="355600" indent="-355600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GRAIN </a:t>
            </a:r>
            <a:r>
              <a:rPr lang="en-US" dirty="0" err="1" smtClean="0"/>
              <a:t>SA’S</a:t>
            </a:r>
            <a:r>
              <a:rPr lang="en-US" dirty="0" smtClean="0"/>
              <a:t> CASE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49985" y="1487867"/>
            <a:ext cx="7734300" cy="4665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Matters of law</a:t>
            </a:r>
          </a:p>
          <a:p>
            <a:pPr>
              <a:buNone/>
            </a:pPr>
            <a:endParaRPr lang="en-US" sz="1800" dirty="0" smtClean="0"/>
          </a:p>
          <a:p>
            <a:pPr marL="355600" indent="-355600"/>
            <a:r>
              <a:rPr lang="en-US" sz="1800" dirty="0" smtClean="0"/>
              <a:t>Shell’s Annandale Farm case</a:t>
            </a:r>
            <a:r>
              <a:rPr lang="en-US" sz="1800" i="1" dirty="0" smtClean="0"/>
              <a:t> - </a:t>
            </a:r>
            <a:r>
              <a:rPr lang="en-US" sz="1800" dirty="0" smtClean="0"/>
              <a:t>Judge Dennis Davis held that the Tax Court was not the only competent authority to decided on tax issues. </a:t>
            </a:r>
          </a:p>
          <a:p>
            <a:pPr marL="355600" indent="-355600"/>
            <a:endParaRPr lang="en-US" sz="1800" dirty="0" smtClean="0"/>
          </a:p>
          <a:p>
            <a:pPr marL="355600" indent="-355600"/>
            <a:r>
              <a:rPr lang="en-US" sz="1800" dirty="0" smtClean="0"/>
              <a:t>Where the question was simply one of law – that is, the facts are not in dispute – the matter could be resolved by the High Court by way of a declaratory order.</a:t>
            </a:r>
          </a:p>
          <a:p>
            <a:pPr marL="355600" indent="-355600"/>
            <a:endParaRPr lang="en-US" sz="1800" dirty="0" smtClean="0"/>
          </a:p>
          <a:p>
            <a:pPr marL="355600" indent="-355600"/>
            <a:r>
              <a:rPr lang="en-US" sz="1800" dirty="0" smtClean="0"/>
              <a:t>Davis said the court had a discretion to consider an application for a declaratory order; it had to decide whether a specific case was suitable for this purpose. In exercising that discretion, </a:t>
            </a:r>
            <a:r>
              <a:rPr lang="en-ZA" sz="1800" dirty="0" smtClean="0"/>
              <a:t>considerations of public policy came into play, because of SARS being placed in an invidious position where it might be faced with taxpayers attempting to short-circuit the Act’s procedural provisions.</a:t>
            </a:r>
            <a:endParaRPr lang="en-ZA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G_PPT_07.10">
  <a:themeElements>
    <a:clrScheme name="BG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2958E"/>
      </a:accent1>
      <a:accent2>
        <a:srgbClr val="B12426"/>
      </a:accent2>
      <a:accent3>
        <a:srgbClr val="000000"/>
      </a:accent3>
      <a:accent4>
        <a:srgbClr val="58527F"/>
      </a:accent4>
      <a:accent5>
        <a:srgbClr val="DFDCE3"/>
      </a:accent5>
      <a:accent6>
        <a:srgbClr val="8684A2"/>
      </a:accent6>
      <a:hlink>
        <a:srgbClr val="A2958E"/>
      </a:hlink>
      <a:folHlink>
        <a:srgbClr val="DFDCE3"/>
      </a:folHlink>
    </a:clrScheme>
    <a:fontScheme name="TITLE PAGE MAIN HEADIN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rgbClr val="00000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>
    <a:extraClrScheme>
      <a:clrScheme name="1_Title Slide 1">
        <a:dk1>
          <a:srgbClr val="000000"/>
        </a:dk1>
        <a:lt1>
          <a:srgbClr val="FFFFFF"/>
        </a:lt1>
        <a:dk2>
          <a:srgbClr val="5F574F"/>
        </a:dk2>
        <a:lt2>
          <a:srgbClr val="A1C4D0"/>
        </a:lt2>
        <a:accent1>
          <a:srgbClr val="DC291E"/>
        </a:accent1>
        <a:accent2>
          <a:srgbClr val="AF9A00"/>
        </a:accent2>
        <a:accent3>
          <a:srgbClr val="FFFFFF"/>
        </a:accent3>
        <a:accent4>
          <a:srgbClr val="000000"/>
        </a:accent4>
        <a:accent5>
          <a:srgbClr val="EBACAB"/>
        </a:accent5>
        <a:accent6>
          <a:srgbClr val="9E8B00"/>
        </a:accent6>
        <a:hlink>
          <a:srgbClr val="4BC8B6"/>
        </a:hlink>
        <a:folHlink>
          <a:srgbClr val="EA71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BG_PPT_07.10</Template>
  <TotalTime>809</TotalTime>
  <Words>347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BG_PPT_07.10</vt:lpstr>
      <vt:lpstr>GRAIN SA CASE By Johan Kotze</vt:lpstr>
      <vt:lpstr>GRAIN SA’S CASE</vt:lpstr>
      <vt:lpstr>GRAIN SA’S CASE</vt:lpstr>
      <vt:lpstr>GRAIN SA’S CASE</vt:lpstr>
      <vt:lpstr>GRAIN SA’S CASE</vt:lpstr>
    </vt:vector>
  </TitlesOfParts>
  <Company>Bowman Gilfillan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Eleanor Faddell</dc:creator>
  <cp:lastModifiedBy>JKOTZE</cp:lastModifiedBy>
  <cp:revision>83</cp:revision>
  <dcterms:created xsi:type="dcterms:W3CDTF">2010-09-17T09:59:00Z</dcterms:created>
  <dcterms:modified xsi:type="dcterms:W3CDTF">2015-04-09T10:02:34Z</dcterms:modified>
</cp:coreProperties>
</file>